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5"/>
    <p:sldMasterId id="2147483866" r:id="rId6"/>
    <p:sldMasterId id="2147483843" r:id="rId7"/>
  </p:sldMasterIdLst>
  <p:notesMasterIdLst>
    <p:notesMasterId r:id="rId36"/>
  </p:notesMasterIdLst>
  <p:handoutMasterIdLst>
    <p:handoutMasterId r:id="rId37"/>
  </p:handoutMasterIdLst>
  <p:sldIdLst>
    <p:sldId id="257" r:id="rId8"/>
    <p:sldId id="323" r:id="rId9"/>
    <p:sldId id="324" r:id="rId10"/>
    <p:sldId id="325" r:id="rId11"/>
    <p:sldId id="326" r:id="rId12"/>
    <p:sldId id="327" r:id="rId13"/>
    <p:sldId id="328" r:id="rId14"/>
    <p:sldId id="329" r:id="rId15"/>
    <p:sldId id="330" r:id="rId16"/>
    <p:sldId id="331" r:id="rId17"/>
    <p:sldId id="332" r:id="rId18"/>
    <p:sldId id="333" r:id="rId19"/>
    <p:sldId id="352" r:id="rId20"/>
    <p:sldId id="369" r:id="rId21"/>
    <p:sldId id="358" r:id="rId22"/>
    <p:sldId id="364" r:id="rId23"/>
    <p:sldId id="370" r:id="rId24"/>
    <p:sldId id="359" r:id="rId25"/>
    <p:sldId id="365" r:id="rId26"/>
    <p:sldId id="371" r:id="rId27"/>
    <p:sldId id="368" r:id="rId28"/>
    <p:sldId id="334" r:id="rId29"/>
    <p:sldId id="335" r:id="rId30"/>
    <p:sldId id="336" r:id="rId31"/>
    <p:sldId id="337" r:id="rId32"/>
    <p:sldId id="338" r:id="rId33"/>
    <p:sldId id="293" r:id="rId34"/>
    <p:sldId id="294" r:id="rId35"/>
  </p:sldIdLst>
  <p:sldSz cx="9144000" cy="5143500" type="screen16x9"/>
  <p:notesSz cx="6858000" cy="9144000"/>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DD0B69D-9948-46F3-B07D-8BF81D90CAFD}">
          <p14:sldIdLst>
            <p14:sldId id="257"/>
            <p14:sldId id="323"/>
            <p14:sldId id="324"/>
            <p14:sldId id="325"/>
            <p14:sldId id="326"/>
            <p14:sldId id="327"/>
            <p14:sldId id="328"/>
            <p14:sldId id="329"/>
            <p14:sldId id="330"/>
            <p14:sldId id="331"/>
            <p14:sldId id="332"/>
            <p14:sldId id="333"/>
            <p14:sldId id="352"/>
            <p14:sldId id="369"/>
            <p14:sldId id="358"/>
            <p14:sldId id="364"/>
            <p14:sldId id="370"/>
            <p14:sldId id="359"/>
            <p14:sldId id="365"/>
            <p14:sldId id="371"/>
            <p14:sldId id="368"/>
            <p14:sldId id="334"/>
            <p14:sldId id="335"/>
            <p14:sldId id="336"/>
            <p14:sldId id="337"/>
            <p14:sldId id="338"/>
          </p14:sldIdLst>
        </p14:section>
        <p14:section name="Untitled Section" id="{BC207CB5-D627-4B15-B03B-ED7A53E19D7E}">
          <p14:sldIdLst>
            <p14:sldId id="293"/>
            <p14:sldId id="2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Couper" initials="CC" lastIdx="1" clrIdx="0">
    <p:extLst>
      <p:ext uri="{19B8F6BF-5375-455C-9EA6-DF929625EA0E}">
        <p15:presenceInfo xmlns:p15="http://schemas.microsoft.com/office/powerpoint/2012/main" userId="S::ydw132@qmul.ac.uk::434e483c-661d-49db-b3a4-ca2dec13cd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3786"/>
    <a:srgbClr val="253E75"/>
    <a:srgbClr val="21386A"/>
    <a:srgbClr val="CDA60C"/>
    <a:srgbClr val="EC008C"/>
    <a:srgbClr val="1C3D74"/>
    <a:srgbClr val="2DB8C5"/>
    <a:srgbClr val="73B82B"/>
    <a:srgbClr val="F18500"/>
    <a:srgbClr val="1074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1AFB81-6360-1210-63A3-F200C48710A1}" v="8" dt="2021-10-26T09:20:03.784"/>
    <p1510:client id="{C096E2F0-7087-5003-57B0-F6C32FF63FA3}" v="10" dt="2021-10-26T12:16:36.977"/>
    <p1510:client id="{F9DFE215-8D8D-1028-665B-7E5844EEDE20}" v="18" dt="2021-11-04T16:29:01.4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60"/>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0859996977948773"/>
          <c:y val="1.4467262737367422E-3"/>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5.5009355875836059E-2"/>
          <c:y val="0.13986788302602043"/>
          <c:w val="0.67931177666812181"/>
          <c:h val="0.76021553992215929"/>
        </c:manualLayout>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A9-4D25-9A08-E785591F91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CA9-4D25-9A08-E785591F91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CA9-4D25-9A08-E785591F912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CA9-4D25-9A08-E785591F912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CA9-4D25-9A08-E785591F912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CA9-4D25-9A08-E785591F912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CA9-4D25-9A08-E785591F912F}"/>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8</c:v>
                </c:pt>
                <c:pt idx="1">
                  <c:v>6</c:v>
                </c:pt>
                <c:pt idx="2">
                  <c:v>4</c:v>
                </c:pt>
                <c:pt idx="3">
                  <c:v>3</c:v>
                </c:pt>
                <c:pt idx="4">
                  <c:v>2</c:v>
                </c:pt>
                <c:pt idx="5">
                  <c:v>1</c:v>
                </c:pt>
                <c:pt idx="6">
                  <c:v>0.5</c:v>
                </c:pt>
              </c:numCache>
            </c:numRef>
          </c:val>
          <c:extLst>
            <c:ext xmlns:c16="http://schemas.microsoft.com/office/drawing/2014/chart" uri="{C3380CC4-5D6E-409C-BE32-E72D297353CC}">
              <c16:uniqueId val="{0000000E-CCA9-4D25-9A08-E785591F912F}"/>
            </c:ext>
          </c:extLst>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69977572318967052"/>
          <c:y val="0.1928179891354784"/>
          <c:w val="0.30022436435136202"/>
          <c:h val="0.65283604829086761"/>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4416114174553275"/>
          <c:y val="1.4062543327461475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7531567990058079E-2"/>
          <c:y val="0.11931885404850991"/>
          <c:w val="0.63197913902634784"/>
          <c:h val="0.65308987739149349"/>
        </c:manualLayout>
      </c:layout>
      <c:barChart>
        <c:barDir val="col"/>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3151-495A-8996-44DF7C239E04}"/>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3151-495A-8996-44DF7C239E04}"/>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3151-495A-8996-44DF7C239E04}"/>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3151-495A-8996-44DF7C239E04}"/>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3151-495A-8996-44DF7C239E04}"/>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3151-495A-8996-44DF7C239E04}"/>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151-495A-8996-44DF7C239E04}"/>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0.5</c:v>
                </c:pt>
                <c:pt idx="1">
                  <c:v>1.5</c:v>
                </c:pt>
                <c:pt idx="2">
                  <c:v>2.5</c:v>
                </c:pt>
                <c:pt idx="3">
                  <c:v>3.5</c:v>
                </c:pt>
                <c:pt idx="4">
                  <c:v>4.5</c:v>
                </c:pt>
                <c:pt idx="5">
                  <c:v>5.5</c:v>
                </c:pt>
                <c:pt idx="6">
                  <c:v>6</c:v>
                </c:pt>
              </c:numCache>
            </c:numRef>
          </c:val>
          <c:extLst>
            <c:ext xmlns:c16="http://schemas.microsoft.com/office/drawing/2014/chart" uri="{C3380CC4-5D6E-409C-BE32-E72D297353CC}">
              <c16:uniqueId val="{0000000E-3151-495A-8996-44DF7C239E04}"/>
            </c:ext>
          </c:extLst>
        </c:ser>
        <c:dLbls>
          <c:showLegendKey val="0"/>
          <c:showVal val="0"/>
          <c:showCatName val="0"/>
          <c:showSerName val="0"/>
          <c:showPercent val="0"/>
          <c:showBubbleSize val="0"/>
        </c:dLbls>
        <c:gapWidth val="150"/>
        <c:axId val="853237616"/>
        <c:axId val="774982448"/>
      </c:barChart>
      <c:valAx>
        <c:axId val="774982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b"/>
        <c:numFmt formatCode="General" sourceLinked="1"/>
        <c:majorTickMark val="out"/>
        <c:minorTickMark val="none"/>
        <c:tickLblPos val="low"/>
        <c:spPr>
          <a:noFill/>
          <a:ln w="6350" cap="flat" cmpd="sng" algn="ctr">
            <a:solidFill>
              <a:schemeClr val="dk1"/>
            </a:solidFill>
            <a:prstDash val="solid"/>
            <a:miter lim="800000"/>
          </a:ln>
          <a:effectLst/>
        </c:spPr>
        <c:txPr>
          <a:bodyPr rot="5400000" spcFirstLastPara="1" vertOverflow="ellipsis" wrap="square" anchor="ctr" anchorCtr="1"/>
          <a:lstStyle/>
          <a:p>
            <a:pPr>
              <a:defRPr sz="1197" b="0" i="0" u="none" strike="noStrike" kern="1200" baseline="0">
                <a:solidFill>
                  <a:schemeClr val="tx1"/>
                </a:solidFill>
                <a:latin typeface="+mn-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056497372130657"/>
          <c:y val="0.23026675851480399"/>
          <c:w val="0.24631125718087762"/>
          <c:h val="0.60697960708651189"/>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r>
              <a:rPr lang="en-US" sz="1400" b="1" i="0">
                <a:solidFill>
                  <a:srgbClr val="001B71"/>
                </a:solidFill>
                <a:latin typeface="Arial" panose="020B0604020202020204" pitchFamily="34" charset="0"/>
                <a:cs typeface="Arial" panose="020B0604020202020204" pitchFamily="34" charset="0"/>
              </a:rPr>
              <a:t>Example</a:t>
            </a:r>
          </a:p>
        </c:rich>
      </c:tx>
      <c:layout>
        <c:manualLayout>
          <c:xMode val="edge"/>
          <c:yMode val="edge"/>
          <c:x val="0.39648043799212601"/>
          <c:y val="1.4062499134934847E-2"/>
        </c:manualLayout>
      </c:layout>
      <c:overlay val="0"/>
      <c:spPr>
        <a:noFill/>
        <a:ln>
          <a:noFill/>
        </a:ln>
        <a:effectLst/>
      </c:spPr>
      <c:txPr>
        <a:bodyPr rot="0" spcFirstLastPara="1" vertOverflow="ellipsis" vert="horz" wrap="square" anchor="ctr" anchorCtr="0"/>
        <a:lstStyle/>
        <a:p>
          <a:pPr>
            <a:defRPr sz="1400" b="0" i="0" u="none" strike="noStrike" kern="1200" spc="0" baseline="0">
              <a:solidFill>
                <a:srgbClr val="001B7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8017085530237922"/>
          <c:y val="0.11931885404850991"/>
          <c:w val="0.59848297447332355"/>
          <c:h val="0.80052066313077841"/>
        </c:manualLayout>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E79-46EC-ACD0-05064C0E4F15}"/>
              </c:ext>
            </c:extLst>
          </c:dPt>
          <c:dPt>
            <c:idx val="1"/>
            <c:invertIfNegative val="0"/>
            <c:bubble3D val="0"/>
            <c:spPr>
              <a:solidFill>
                <a:schemeClr val="accent2"/>
              </a:solidFill>
              <a:ln w="19050">
                <a:solidFill>
                  <a:schemeClr val="lt1"/>
                </a:solidFill>
              </a:ln>
              <a:effectLst/>
            </c:spPr>
            <c:extLst>
              <c:ext xmlns:c16="http://schemas.microsoft.com/office/drawing/2014/chart" uri="{C3380CC4-5D6E-409C-BE32-E72D297353CC}">
                <c16:uniqueId val="{00000003-4E79-46EC-ACD0-05064C0E4F15}"/>
              </c:ext>
            </c:extLst>
          </c:dPt>
          <c:dPt>
            <c:idx val="2"/>
            <c:invertIfNegative val="0"/>
            <c:bubble3D val="0"/>
            <c:spPr>
              <a:solidFill>
                <a:schemeClr val="accent3"/>
              </a:solidFill>
              <a:ln w="19050">
                <a:solidFill>
                  <a:schemeClr val="lt1"/>
                </a:solidFill>
              </a:ln>
              <a:effectLst/>
            </c:spPr>
            <c:extLst>
              <c:ext xmlns:c16="http://schemas.microsoft.com/office/drawing/2014/chart" uri="{C3380CC4-5D6E-409C-BE32-E72D297353CC}">
                <c16:uniqueId val="{00000005-4E79-46EC-ACD0-05064C0E4F15}"/>
              </c:ext>
            </c:extLst>
          </c:dPt>
          <c:dPt>
            <c:idx val="3"/>
            <c:invertIfNegative val="0"/>
            <c:bubble3D val="0"/>
            <c:spPr>
              <a:solidFill>
                <a:schemeClr val="accent4"/>
              </a:solidFill>
              <a:ln w="19050">
                <a:solidFill>
                  <a:schemeClr val="lt1"/>
                </a:solidFill>
              </a:ln>
              <a:effectLst/>
            </c:spPr>
            <c:extLst>
              <c:ext xmlns:c16="http://schemas.microsoft.com/office/drawing/2014/chart" uri="{C3380CC4-5D6E-409C-BE32-E72D297353CC}">
                <c16:uniqueId val="{00000007-4E79-46EC-ACD0-05064C0E4F15}"/>
              </c:ext>
            </c:extLst>
          </c:dPt>
          <c:dPt>
            <c:idx val="4"/>
            <c:invertIfNegative val="0"/>
            <c:bubble3D val="0"/>
            <c:spPr>
              <a:solidFill>
                <a:schemeClr val="accent5"/>
              </a:solidFill>
              <a:ln w="19050">
                <a:solidFill>
                  <a:schemeClr val="lt1"/>
                </a:solidFill>
              </a:ln>
              <a:effectLst/>
            </c:spPr>
            <c:extLst>
              <c:ext xmlns:c16="http://schemas.microsoft.com/office/drawing/2014/chart" uri="{C3380CC4-5D6E-409C-BE32-E72D297353CC}">
                <c16:uniqueId val="{00000009-4E79-46EC-ACD0-05064C0E4F15}"/>
              </c:ext>
            </c:extLst>
          </c:dPt>
          <c:dPt>
            <c:idx val="5"/>
            <c:invertIfNegative val="0"/>
            <c:bubble3D val="0"/>
            <c:spPr>
              <a:solidFill>
                <a:schemeClr val="accent6"/>
              </a:solidFill>
              <a:ln w="19050">
                <a:solidFill>
                  <a:schemeClr val="lt1"/>
                </a:solidFill>
              </a:ln>
              <a:effectLst/>
            </c:spPr>
            <c:extLst>
              <c:ext xmlns:c16="http://schemas.microsoft.com/office/drawing/2014/chart" uri="{C3380CC4-5D6E-409C-BE32-E72D297353CC}">
                <c16:uniqueId val="{0000000B-4E79-46EC-ACD0-05064C0E4F15}"/>
              </c:ext>
            </c:extLst>
          </c:dPt>
          <c:dPt>
            <c:idx val="6"/>
            <c:invertIfNegative val="0"/>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E79-46EC-ACD0-05064C0E4F15}"/>
              </c:ext>
            </c:extLst>
          </c:dPt>
          <c:cat>
            <c:strRef>
              <c:f>Sheet1!$A$2:$A$8</c:f>
              <c:strCache>
                <c:ptCount val="7"/>
                <c:pt idx="0">
                  <c:v>Lorem ipsum</c:v>
                </c:pt>
                <c:pt idx="1">
                  <c:v>Lorem ipsum</c:v>
                </c:pt>
                <c:pt idx="2">
                  <c:v>Lorem ipsum</c:v>
                </c:pt>
                <c:pt idx="3">
                  <c:v>Lorem ipsum</c:v>
                </c:pt>
                <c:pt idx="4">
                  <c:v>Lorem ipsum</c:v>
                </c:pt>
                <c:pt idx="5">
                  <c:v>Lorem ipsum</c:v>
                </c:pt>
                <c:pt idx="6">
                  <c:v>Lorem ipsum</c:v>
                </c:pt>
              </c:strCache>
            </c:strRef>
          </c:cat>
          <c:val>
            <c:numRef>
              <c:f>Sheet1!$B$2:$B$8</c:f>
              <c:numCache>
                <c:formatCode>General</c:formatCode>
                <c:ptCount val="7"/>
                <c:pt idx="0">
                  <c:v>7</c:v>
                </c:pt>
                <c:pt idx="1">
                  <c:v>6</c:v>
                </c:pt>
                <c:pt idx="2">
                  <c:v>5</c:v>
                </c:pt>
                <c:pt idx="3">
                  <c:v>4</c:v>
                </c:pt>
                <c:pt idx="4">
                  <c:v>3</c:v>
                </c:pt>
                <c:pt idx="5">
                  <c:v>2</c:v>
                </c:pt>
                <c:pt idx="6">
                  <c:v>1</c:v>
                </c:pt>
              </c:numCache>
            </c:numRef>
          </c:val>
          <c:extLst>
            <c:ext xmlns:c16="http://schemas.microsoft.com/office/drawing/2014/chart" uri="{C3380CC4-5D6E-409C-BE32-E72D297353CC}">
              <c16:uniqueId val="{0000000E-4E79-46EC-ACD0-05064C0E4F15}"/>
            </c:ext>
          </c:extLst>
        </c:ser>
        <c:dLbls>
          <c:showLegendKey val="0"/>
          <c:showVal val="0"/>
          <c:showCatName val="0"/>
          <c:showSerName val="0"/>
          <c:showPercent val="0"/>
          <c:showBubbleSize val="0"/>
        </c:dLbls>
        <c:gapWidth val="79"/>
        <c:axId val="853237616"/>
        <c:axId val="774982448"/>
      </c:barChart>
      <c:valAx>
        <c:axId val="77498244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1B71"/>
                </a:solidFill>
                <a:latin typeface="Frutiger 55 Roman" pitchFamily="2" charset="0"/>
                <a:ea typeface="+mn-ea"/>
                <a:cs typeface="+mn-cs"/>
              </a:defRPr>
            </a:pPr>
            <a:endParaRPr lang="en-US"/>
          </a:p>
        </c:txPr>
        <c:crossAx val="853237616"/>
        <c:crosses val="autoZero"/>
        <c:crossBetween val="between"/>
      </c:valAx>
      <c:catAx>
        <c:axId val="85323761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001B71"/>
                </a:solidFill>
                <a:latin typeface="+mj-lt"/>
                <a:ea typeface="+mn-ea"/>
                <a:cs typeface="+mn-cs"/>
              </a:defRPr>
            </a:pPr>
            <a:endParaRPr lang="en-US"/>
          </a:p>
        </c:txPr>
        <c:crossAx val="774982448"/>
        <c:crosses val="autoZero"/>
        <c:auto val="1"/>
        <c:lblAlgn val="ctr"/>
        <c:lblOffset val="100"/>
        <c:noMultiLvlLbl val="0"/>
      </c:catAx>
      <c:spPr>
        <a:noFill/>
        <a:ln>
          <a:noFill/>
        </a:ln>
        <a:effectLst/>
      </c:spPr>
    </c:plotArea>
    <c:legend>
      <c:legendPos val="r"/>
      <c:legendEntry>
        <c:idx val="0"/>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3"/>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4"/>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5"/>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egendEntry>
        <c:idx val="6"/>
        <c:txPr>
          <a:bodyPr rot="0" spcFirstLastPara="1" vertOverflow="ellipsis" vert="horz" wrap="square" anchor="ctr" anchorCtr="1"/>
          <a:lstStyle/>
          <a:p>
            <a:pPr>
              <a:defRPr sz="1400" b="0" i="0" u="none" strike="noStrike" kern="1200" baseline="0">
                <a:solidFill>
                  <a:srgbClr val="001B71"/>
                </a:solidFill>
                <a:latin typeface="Arial" panose="020B0604020202020204" pitchFamily="34" charset="0"/>
                <a:ea typeface="+mn-ea"/>
                <a:cs typeface="Arial" panose="020B0604020202020204" pitchFamily="34" charset="0"/>
              </a:defRPr>
            </a:pPr>
            <a:endParaRPr lang="en-US"/>
          </a:p>
        </c:txPr>
      </c:legendEntry>
      <c:layout>
        <c:manualLayout>
          <c:xMode val="edge"/>
          <c:yMode val="edge"/>
          <c:x val="0.72396512040726835"/>
          <c:y val="9.6391868962480462E-2"/>
          <c:w val="0.2760348679438433"/>
          <c:h val="0.80923730636217983"/>
        </c:manualLayout>
      </c:layout>
      <c:overlay val="0"/>
      <c:spPr>
        <a:noFill/>
        <a:ln>
          <a:noFill/>
        </a:ln>
        <a:effectLst/>
      </c:spPr>
      <c:txPr>
        <a:bodyPr rot="0" spcFirstLastPara="1" vertOverflow="ellipsis" vert="horz" wrap="square" anchor="ctr" anchorCtr="1"/>
        <a:lstStyle/>
        <a:p>
          <a:pPr>
            <a:defRPr sz="1800" b="0" i="0" u="none" strike="noStrike" kern="1200" baseline="0">
              <a:solidFill>
                <a:srgbClr val="001B71"/>
              </a:solidFill>
              <a:latin typeface="Frutiger 55 Roman"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664FB5-82AF-48A4-80F1-9AEEE0DF4B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CF0742E-D5E1-4FF3-A442-958EA2A7869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F7F911-82B5-4CD5-92C8-A2FFEAF5D80D}" type="datetime1">
              <a:rPr lang="en-US" smtClean="0"/>
              <a:t>11/16/2021</a:t>
            </a:fld>
            <a:endParaRPr lang="en-GB"/>
          </a:p>
        </p:txBody>
      </p:sp>
      <p:sp>
        <p:nvSpPr>
          <p:cNvPr id="4" name="Footer Placeholder 3">
            <a:extLst>
              <a:ext uri="{FF2B5EF4-FFF2-40B4-BE49-F238E27FC236}">
                <a16:creationId xmlns:a16="http://schemas.microsoft.com/office/drawing/2014/main" id="{A1F2F771-FAFF-4FF6-AE5C-96F43E8CB7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LEA</a:t>
            </a:r>
          </a:p>
        </p:txBody>
      </p:sp>
      <p:sp>
        <p:nvSpPr>
          <p:cNvPr id="5" name="Slide Number Placeholder 4">
            <a:extLst>
              <a:ext uri="{FF2B5EF4-FFF2-40B4-BE49-F238E27FC236}">
                <a16:creationId xmlns:a16="http://schemas.microsoft.com/office/drawing/2014/main" id="{08EB88F3-0CB9-4921-9214-BFA9C4B8084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F73B9F-E786-4DE9-B054-AF2D3B642399}" type="slidenum">
              <a:rPr lang="en-GB" smtClean="0"/>
              <a:t>‹#›</a:t>
            </a:fld>
            <a:endParaRPr lang="en-GB"/>
          </a:p>
        </p:txBody>
      </p:sp>
    </p:spTree>
    <p:extLst>
      <p:ext uri="{BB962C8B-B14F-4D97-AF65-F5344CB8AC3E}">
        <p14:creationId xmlns:p14="http://schemas.microsoft.com/office/powerpoint/2010/main" val="3935115277"/>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9844E-F439-4FEF-A7F0-D6298D32DF64}" type="datetime1">
              <a:rPr lang="en-US" smtClean="0"/>
              <a:t>11/16/2021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LEA</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942D00-D33B-6747-961F-9152114FB45F}" type="slidenum">
              <a:rPr lang="en-US" smtClean="0"/>
              <a:t>‹#›</a:t>
            </a:fld>
            <a:endParaRPr lang="en-US"/>
          </a:p>
        </p:txBody>
      </p:sp>
    </p:spTree>
    <p:extLst>
      <p:ext uri="{BB962C8B-B14F-4D97-AF65-F5344CB8AC3E}">
        <p14:creationId xmlns:p14="http://schemas.microsoft.com/office/powerpoint/2010/main" val="2981403554"/>
      </p:ext>
    </p:extLst>
  </p:cSld>
  <p:clrMap bg1="lt1" tx1="dk1" bg2="lt2" tx2="dk2" accent1="accent1" accent2="accent2" accent3="accent3" accent4="accent4" accent5="accent5" accent6="accent6" hlink="hlink" folHlink="folHlink"/>
  <p:hf hdr="0"/>
  <p:notesStyle>
    <a:lvl1pPr marL="0" algn="l" defTabSz="685783" rtl="0" eaLnBrk="1" latinLnBrk="0" hangingPunct="1">
      <a:defRPr sz="900" kern="1200">
        <a:solidFill>
          <a:schemeClr val="tx1"/>
        </a:solidFill>
        <a:latin typeface="+mn-lt"/>
        <a:ea typeface="+mn-ea"/>
        <a:cs typeface="+mn-cs"/>
      </a:defRPr>
    </a:lvl1pPr>
    <a:lvl2pPr marL="342892" algn="l" defTabSz="685783" rtl="0" eaLnBrk="1" latinLnBrk="0" hangingPunct="1">
      <a:defRPr sz="900" kern="1200">
        <a:solidFill>
          <a:schemeClr val="tx1"/>
        </a:solidFill>
        <a:latin typeface="+mn-lt"/>
        <a:ea typeface="+mn-ea"/>
        <a:cs typeface="+mn-cs"/>
      </a:defRPr>
    </a:lvl2pPr>
    <a:lvl3pPr marL="685783" algn="l" defTabSz="685783" rtl="0" eaLnBrk="1" latinLnBrk="0" hangingPunct="1">
      <a:defRPr sz="900" kern="1200">
        <a:solidFill>
          <a:schemeClr val="tx1"/>
        </a:solidFill>
        <a:latin typeface="+mn-lt"/>
        <a:ea typeface="+mn-ea"/>
        <a:cs typeface="+mn-cs"/>
      </a:defRPr>
    </a:lvl3pPr>
    <a:lvl4pPr marL="1028675" algn="l" defTabSz="685783" rtl="0" eaLnBrk="1" latinLnBrk="0" hangingPunct="1">
      <a:defRPr sz="900" kern="1200">
        <a:solidFill>
          <a:schemeClr val="tx1"/>
        </a:solidFill>
        <a:latin typeface="+mn-lt"/>
        <a:ea typeface="+mn-ea"/>
        <a:cs typeface="+mn-cs"/>
      </a:defRPr>
    </a:lvl4pPr>
    <a:lvl5pPr marL="1371566" algn="l" defTabSz="685783" rtl="0" eaLnBrk="1" latinLnBrk="0" hangingPunct="1">
      <a:defRPr sz="900" kern="1200">
        <a:solidFill>
          <a:schemeClr val="tx1"/>
        </a:solidFill>
        <a:latin typeface="+mn-lt"/>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Paste</a:t>
            </a:r>
            <a:r>
              <a:rPr lang="en-GB" baseline="0"/>
              <a:t> </a:t>
            </a:r>
            <a:r>
              <a:rPr lang="en-GB" baseline="0" err="1"/>
              <a:t>Mentimeter</a:t>
            </a:r>
            <a:r>
              <a:rPr lang="en-GB" baseline="0"/>
              <a:t> link into chat whilst introducing this slide to allow those that want to start to do so.</a:t>
            </a:r>
            <a:endParaRPr lang="en-GB"/>
          </a:p>
        </p:txBody>
      </p:sp>
      <p:sp>
        <p:nvSpPr>
          <p:cNvPr id="4" name="Slide Number Placeholder 3"/>
          <p:cNvSpPr>
            <a:spLocks noGrp="1"/>
          </p:cNvSpPr>
          <p:nvPr>
            <p:ph type="sldNum" sz="quarter" idx="10"/>
          </p:nvPr>
        </p:nvSpPr>
        <p:spPr/>
        <p:txBody>
          <a:bodyPr/>
          <a:lstStyle/>
          <a:p>
            <a:fld id="{00942D00-D33B-6747-961F-9152114FB45F}" type="slidenum">
              <a:rPr lang="en-US" smtClean="0"/>
              <a:t>2</a:t>
            </a:fld>
            <a:endParaRPr lang="en-US"/>
          </a:p>
        </p:txBody>
      </p:sp>
      <p:sp>
        <p:nvSpPr>
          <p:cNvPr id="5" name="Date Placeholder 4">
            <a:extLst>
              <a:ext uri="{FF2B5EF4-FFF2-40B4-BE49-F238E27FC236}">
                <a16:creationId xmlns:a16="http://schemas.microsoft.com/office/drawing/2014/main" id="{6F17B08C-D9D9-4322-9D4D-074AB376252D}"/>
              </a:ext>
            </a:extLst>
          </p:cNvPr>
          <p:cNvSpPr>
            <a:spLocks noGrp="1"/>
          </p:cNvSpPr>
          <p:nvPr>
            <p:ph type="dt" idx="1"/>
          </p:nvPr>
        </p:nvSpPr>
        <p:spPr/>
        <p:txBody>
          <a:bodyPr/>
          <a:lstStyle/>
          <a:p>
            <a:fld id="{B456593B-C93C-437B-9DC7-01AA38A06846}" type="datetime1">
              <a:rPr lang="en-US" smtClean="0"/>
              <a:t>11/16/2021</a:t>
            </a:fld>
            <a:endParaRPr lang="en-US"/>
          </a:p>
        </p:txBody>
      </p:sp>
      <p:sp>
        <p:nvSpPr>
          <p:cNvPr id="6" name="Footer Placeholder 5">
            <a:extLst>
              <a:ext uri="{FF2B5EF4-FFF2-40B4-BE49-F238E27FC236}">
                <a16:creationId xmlns:a16="http://schemas.microsoft.com/office/drawing/2014/main" id="{8342FA54-3F6D-4C3C-AF63-BA8B8820EACA}"/>
              </a:ext>
            </a:extLst>
          </p:cNvPr>
          <p:cNvSpPr>
            <a:spLocks noGrp="1"/>
          </p:cNvSpPr>
          <p:nvPr>
            <p:ph type="ftr" sz="quarter" idx="4"/>
          </p:nvPr>
        </p:nvSpPr>
        <p:spPr/>
        <p:txBody>
          <a:bodyPr/>
          <a:lstStyle/>
          <a:p>
            <a:r>
              <a:rPr lang="en-US"/>
              <a:t>LEA</a:t>
            </a:r>
          </a:p>
        </p:txBody>
      </p:sp>
    </p:spTree>
    <p:extLst>
      <p:ext uri="{BB962C8B-B14F-4D97-AF65-F5344CB8AC3E}">
        <p14:creationId xmlns:p14="http://schemas.microsoft.com/office/powerpoint/2010/main" val="3540194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Paste </a:t>
            </a:r>
            <a:r>
              <a:rPr lang="en-GB" err="1"/>
              <a:t>mentimeter</a:t>
            </a:r>
            <a:r>
              <a:rPr lang="en-GB" baseline="0"/>
              <a:t> link into chat and switch to </a:t>
            </a:r>
            <a:r>
              <a:rPr lang="en-GB" baseline="0" err="1"/>
              <a:t>Mentimeter</a:t>
            </a:r>
            <a:r>
              <a:rPr lang="en-GB" baseline="0"/>
              <a:t> </a:t>
            </a:r>
            <a:r>
              <a:rPr lang="en-GB" baseline="0" err="1"/>
              <a:t>wordcloud</a:t>
            </a:r>
            <a:r>
              <a:rPr lang="en-GB" baseline="0"/>
              <a:t> to visualise who is in the session. Switch back to the presentation when ready.</a:t>
            </a:r>
            <a:endParaRPr lang="en-GB"/>
          </a:p>
        </p:txBody>
      </p:sp>
      <p:sp>
        <p:nvSpPr>
          <p:cNvPr id="4" name="Slide Number Placeholder 3"/>
          <p:cNvSpPr>
            <a:spLocks noGrp="1"/>
          </p:cNvSpPr>
          <p:nvPr>
            <p:ph type="sldNum" sz="quarter" idx="10"/>
          </p:nvPr>
        </p:nvSpPr>
        <p:spPr/>
        <p:txBody>
          <a:bodyPr/>
          <a:lstStyle/>
          <a:p>
            <a:fld id="{00942D00-D33B-6747-961F-9152114FB45F}" type="slidenum">
              <a:rPr lang="en-US" smtClean="0"/>
              <a:t>3</a:t>
            </a:fld>
            <a:endParaRPr lang="en-US"/>
          </a:p>
        </p:txBody>
      </p:sp>
      <p:sp>
        <p:nvSpPr>
          <p:cNvPr id="5" name="Date Placeholder 4">
            <a:extLst>
              <a:ext uri="{FF2B5EF4-FFF2-40B4-BE49-F238E27FC236}">
                <a16:creationId xmlns:a16="http://schemas.microsoft.com/office/drawing/2014/main" id="{DC9A573A-B2C7-4AF5-8CDB-2C3FB03DE038}"/>
              </a:ext>
            </a:extLst>
          </p:cNvPr>
          <p:cNvSpPr>
            <a:spLocks noGrp="1"/>
          </p:cNvSpPr>
          <p:nvPr>
            <p:ph type="dt" idx="1"/>
          </p:nvPr>
        </p:nvSpPr>
        <p:spPr/>
        <p:txBody>
          <a:bodyPr/>
          <a:lstStyle/>
          <a:p>
            <a:fld id="{B8EE84A4-65AD-4C4A-81C3-13B4AACD4939}" type="datetime1">
              <a:rPr lang="en-US" smtClean="0"/>
              <a:t>11/16/2021</a:t>
            </a:fld>
            <a:endParaRPr lang="en-US"/>
          </a:p>
        </p:txBody>
      </p:sp>
      <p:sp>
        <p:nvSpPr>
          <p:cNvPr id="6" name="Footer Placeholder 5">
            <a:extLst>
              <a:ext uri="{FF2B5EF4-FFF2-40B4-BE49-F238E27FC236}">
                <a16:creationId xmlns:a16="http://schemas.microsoft.com/office/drawing/2014/main" id="{3F700108-9F1F-47E5-9F91-6C39CE61BD56}"/>
              </a:ext>
            </a:extLst>
          </p:cNvPr>
          <p:cNvSpPr>
            <a:spLocks noGrp="1"/>
          </p:cNvSpPr>
          <p:nvPr>
            <p:ph type="ftr" sz="quarter" idx="4"/>
          </p:nvPr>
        </p:nvSpPr>
        <p:spPr/>
        <p:txBody>
          <a:bodyPr/>
          <a:lstStyle/>
          <a:p>
            <a:r>
              <a:rPr lang="en-US"/>
              <a:t>LEA</a:t>
            </a:r>
          </a:p>
        </p:txBody>
      </p:sp>
    </p:spTree>
    <p:extLst>
      <p:ext uri="{BB962C8B-B14F-4D97-AF65-F5344CB8AC3E}">
        <p14:creationId xmlns:p14="http://schemas.microsoft.com/office/powerpoint/2010/main" val="3492614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Share video</a:t>
            </a:r>
            <a:r>
              <a:rPr lang="en-GB" baseline="0"/>
              <a:t> link in the chat. Also share screen of video playing – remember to share computer audio. Switch back to the presentation when ready. </a:t>
            </a:r>
            <a:endParaRPr lang="en-GB"/>
          </a:p>
        </p:txBody>
      </p:sp>
      <p:sp>
        <p:nvSpPr>
          <p:cNvPr id="4" name="Slide Number Placeholder 3"/>
          <p:cNvSpPr>
            <a:spLocks noGrp="1"/>
          </p:cNvSpPr>
          <p:nvPr>
            <p:ph type="sldNum" sz="quarter" idx="10"/>
          </p:nvPr>
        </p:nvSpPr>
        <p:spPr/>
        <p:txBody>
          <a:bodyPr/>
          <a:lstStyle/>
          <a:p>
            <a:fld id="{00942D00-D33B-6747-961F-9152114FB45F}" type="slidenum">
              <a:rPr lang="en-US" smtClean="0"/>
              <a:t>4</a:t>
            </a:fld>
            <a:endParaRPr lang="en-US"/>
          </a:p>
        </p:txBody>
      </p:sp>
      <p:sp>
        <p:nvSpPr>
          <p:cNvPr id="5" name="Date Placeholder 4">
            <a:extLst>
              <a:ext uri="{FF2B5EF4-FFF2-40B4-BE49-F238E27FC236}">
                <a16:creationId xmlns:a16="http://schemas.microsoft.com/office/drawing/2014/main" id="{BE763328-90AC-42CF-B200-E6E0408EB5C7}"/>
              </a:ext>
            </a:extLst>
          </p:cNvPr>
          <p:cNvSpPr>
            <a:spLocks noGrp="1"/>
          </p:cNvSpPr>
          <p:nvPr>
            <p:ph type="dt" idx="1"/>
          </p:nvPr>
        </p:nvSpPr>
        <p:spPr/>
        <p:txBody>
          <a:bodyPr/>
          <a:lstStyle/>
          <a:p>
            <a:fld id="{3438C3DD-E88A-4C2A-B349-BA5C455BD45E}" type="datetime1">
              <a:rPr lang="en-US" smtClean="0"/>
              <a:t>11/16/2021</a:t>
            </a:fld>
            <a:endParaRPr lang="en-US"/>
          </a:p>
        </p:txBody>
      </p:sp>
      <p:sp>
        <p:nvSpPr>
          <p:cNvPr id="6" name="Footer Placeholder 5">
            <a:extLst>
              <a:ext uri="{FF2B5EF4-FFF2-40B4-BE49-F238E27FC236}">
                <a16:creationId xmlns:a16="http://schemas.microsoft.com/office/drawing/2014/main" id="{AF4FA7CD-038E-41A2-8609-6F9141653CEA}"/>
              </a:ext>
            </a:extLst>
          </p:cNvPr>
          <p:cNvSpPr>
            <a:spLocks noGrp="1"/>
          </p:cNvSpPr>
          <p:nvPr>
            <p:ph type="ftr" sz="quarter" idx="4"/>
          </p:nvPr>
        </p:nvSpPr>
        <p:spPr/>
        <p:txBody>
          <a:bodyPr/>
          <a:lstStyle/>
          <a:p>
            <a:r>
              <a:rPr lang="en-US"/>
              <a:t>LEA</a:t>
            </a:r>
          </a:p>
        </p:txBody>
      </p:sp>
    </p:spTree>
    <p:extLst>
      <p:ext uri="{BB962C8B-B14F-4D97-AF65-F5344CB8AC3E}">
        <p14:creationId xmlns:p14="http://schemas.microsoft.com/office/powerpoint/2010/main" val="1694377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Advisor</a:t>
            </a:r>
            <a:r>
              <a:rPr lang="en-GB" baseline="0" dirty="0"/>
              <a:t> screenshots: slides 13-19</a:t>
            </a:r>
          </a:p>
          <a:p>
            <a:r>
              <a:rPr lang="en-GB" baseline="0" dirty="0"/>
              <a:t>Module lead screenshots: slides 20-24</a:t>
            </a:r>
            <a:endParaRPr lang="en-GB" dirty="0"/>
          </a:p>
        </p:txBody>
      </p:sp>
      <p:sp>
        <p:nvSpPr>
          <p:cNvPr id="4" name="Date Placeholder 3"/>
          <p:cNvSpPr>
            <a:spLocks noGrp="1"/>
          </p:cNvSpPr>
          <p:nvPr>
            <p:ph type="dt" idx="10"/>
          </p:nvPr>
        </p:nvSpPr>
        <p:spPr/>
        <p:txBody>
          <a:bodyPr/>
          <a:lstStyle/>
          <a:p>
            <a:fld id="{74E9844E-F439-4FEF-A7F0-D6298D32DF64}" type="datetime1">
              <a:rPr lang="en-US" smtClean="0"/>
              <a:t>11/16/2021</a:t>
            </a:fld>
            <a:endParaRPr lang="en-US"/>
          </a:p>
        </p:txBody>
      </p:sp>
      <p:sp>
        <p:nvSpPr>
          <p:cNvPr id="5" name="Footer Placeholder 4"/>
          <p:cNvSpPr>
            <a:spLocks noGrp="1"/>
          </p:cNvSpPr>
          <p:nvPr>
            <p:ph type="ftr" sz="quarter" idx="11"/>
          </p:nvPr>
        </p:nvSpPr>
        <p:spPr/>
        <p:txBody>
          <a:bodyPr/>
          <a:lstStyle/>
          <a:p>
            <a:r>
              <a:rPr lang="en-US"/>
              <a:t>LEA</a:t>
            </a:r>
          </a:p>
        </p:txBody>
      </p:sp>
      <p:sp>
        <p:nvSpPr>
          <p:cNvPr id="6" name="Slide Number Placeholder 5"/>
          <p:cNvSpPr>
            <a:spLocks noGrp="1"/>
          </p:cNvSpPr>
          <p:nvPr>
            <p:ph type="sldNum" sz="quarter" idx="12"/>
          </p:nvPr>
        </p:nvSpPr>
        <p:spPr/>
        <p:txBody>
          <a:bodyPr/>
          <a:lstStyle/>
          <a:p>
            <a:fld id="{00942D00-D33B-6747-961F-9152114FB45F}" type="slidenum">
              <a:rPr lang="en-US" smtClean="0"/>
              <a:t>13</a:t>
            </a:fld>
            <a:endParaRPr lang="en-US"/>
          </a:p>
        </p:txBody>
      </p:sp>
    </p:spTree>
    <p:extLst>
      <p:ext uri="{BB962C8B-B14F-4D97-AF65-F5344CB8AC3E}">
        <p14:creationId xmlns:p14="http://schemas.microsoft.com/office/powerpoint/2010/main" val="245848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44000">
              <a:srgbClr val="21386A"/>
            </a:gs>
            <a:gs pos="100000">
              <a:srgbClr val="CDA60C"/>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Queen Mary</a:t>
            </a:r>
          </a:p>
          <a:p>
            <a:r>
              <a:rPr lang="en-US"/>
              <a:t>Academy</a:t>
            </a:r>
          </a:p>
        </p:txBody>
      </p:sp>
      <p:sp>
        <p:nvSpPr>
          <p:cNvPr id="5" name="Content Placeholder 2"/>
          <p:cNvSpPr>
            <a:spLocks noGrp="1"/>
          </p:cNvSpPr>
          <p:nvPr>
            <p:ph sz="quarter" idx="11" hasCustomPrompt="1"/>
          </p:nvPr>
        </p:nvSpPr>
        <p:spPr>
          <a:xfrm>
            <a:off x="943598" y="3154680"/>
            <a:ext cx="7870825" cy="1013392"/>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a:t>Insert sub-heading / date</a:t>
            </a:r>
          </a:p>
        </p:txBody>
      </p:sp>
    </p:spTree>
    <p:extLst>
      <p:ext uri="{BB962C8B-B14F-4D97-AF65-F5344CB8AC3E}">
        <p14:creationId xmlns:p14="http://schemas.microsoft.com/office/powerpoint/2010/main" val="128032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slide 2 column text + image + caption 1">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102847" y="1322601"/>
            <a:ext cx="2763341"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102847" y="4177950"/>
            <a:ext cx="2763341"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9" name="Text Placeholder 2">
            <a:extLst>
              <a:ext uri="{FF2B5EF4-FFF2-40B4-BE49-F238E27FC236}">
                <a16:creationId xmlns:a16="http://schemas.microsoft.com/office/drawing/2014/main" id="{6B742EC7-0905-4619-9932-945C15BD9FB8}"/>
              </a:ext>
            </a:extLst>
          </p:cNvPr>
          <p:cNvSpPr>
            <a:spLocks noGrp="1"/>
          </p:cNvSpPr>
          <p:nvPr>
            <p:ph type="body" sz="quarter" idx="26" hasCustomPrompt="1"/>
          </p:nvPr>
        </p:nvSpPr>
        <p:spPr>
          <a:xfrm>
            <a:off x="3144721"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marL="457200" indent="0">
              <a:buFont typeface="Arial" panose="020B0604020202020204" pitchFamily="34" charset="0"/>
              <a:buNone/>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
        <p:nvSpPr>
          <p:cNvPr id="8" name="Text Placeholder 2">
            <a:extLst>
              <a:ext uri="{FF2B5EF4-FFF2-40B4-BE49-F238E27FC236}">
                <a16:creationId xmlns:a16="http://schemas.microsoft.com/office/drawing/2014/main" id="{E839734A-FE59-489D-8235-3CE5E3DE21EF}"/>
              </a:ext>
            </a:extLst>
          </p:cNvPr>
          <p:cNvSpPr>
            <a:spLocks noGrp="1"/>
          </p:cNvSpPr>
          <p:nvPr>
            <p:ph type="body" sz="quarter" idx="27" hasCustomPrompt="1"/>
          </p:nvPr>
        </p:nvSpPr>
        <p:spPr>
          <a:xfrm>
            <a:off x="186595" y="1311275"/>
            <a:ext cx="285455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71719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slide 1 column text + image + caption">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496620" y="1309603"/>
            <a:ext cx="6380681" cy="280837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496620" y="4176072"/>
            <a:ext cx="638068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57C490C0-3F42-428E-9663-C0315B61F18B}"/>
              </a:ext>
            </a:extLst>
          </p:cNvPr>
          <p:cNvSpPr>
            <a:spLocks noGrp="1"/>
          </p:cNvSpPr>
          <p:nvPr>
            <p:ph type="body" sz="quarter" idx="13" hasCustomPrompt="1"/>
          </p:nvPr>
        </p:nvSpPr>
        <p:spPr>
          <a:xfrm>
            <a:off x="186597" y="1311275"/>
            <a:ext cx="21262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473945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hero image + caption">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287339" y="1322601"/>
            <a:ext cx="8578850"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0"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2"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3461591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ro image + caption">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279400" y="250826"/>
            <a:ext cx="8597901" cy="3867149"/>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287339" y="4177950"/>
            <a:ext cx="8578850"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Tree>
    <p:extLst>
      <p:ext uri="{BB962C8B-B14F-4D97-AF65-F5344CB8AC3E}">
        <p14:creationId xmlns:p14="http://schemas.microsoft.com/office/powerpoint/2010/main" val="2436586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D0557C50-0B31-9348-AF2A-301002B74889}"/>
              </a:ext>
            </a:extLst>
          </p:cNvPr>
          <p:cNvGrpSpPr/>
          <p:nvPr userDrawn="1"/>
        </p:nvGrpSpPr>
        <p:grpSpPr>
          <a:xfrm>
            <a:off x="203484" y="1234649"/>
            <a:ext cx="2219675" cy="1349665"/>
            <a:chOff x="1985262" y="1786188"/>
            <a:chExt cx="3594613" cy="2579532"/>
          </a:xfrm>
        </p:grpSpPr>
        <p:sp>
          <p:nvSpPr>
            <p:cNvPr id="36" name="TextBox 35">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2DB8C5"/>
                  </a:solidFill>
                  <a:latin typeface="Arial" panose="020B0604020202020204" pitchFamily="34" charset="0"/>
                  <a:cs typeface="Arial" panose="020B0604020202020204" pitchFamily="34" charset="0"/>
                </a:rPr>
                <a:t>19%</a:t>
              </a:r>
            </a:p>
          </p:txBody>
        </p:sp>
        <p:cxnSp>
          <p:nvCxnSpPr>
            <p:cNvPr id="37" name="Straight Connector 36">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2DB8C5"/>
              </a:solidFil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49D3155A-02B7-9146-95B9-2D706BFA7810}"/>
                </a:ext>
              </a:extLst>
            </p:cNvPr>
            <p:cNvSpPr txBox="1"/>
            <p:nvPr/>
          </p:nvSpPr>
          <p:spPr>
            <a:xfrm>
              <a:off x="1985262" y="3500871"/>
              <a:ext cx="3594613" cy="864849"/>
            </a:xfrm>
            <a:prstGeom prst="rect">
              <a:avLst/>
            </a:prstGeom>
            <a:noFill/>
          </p:spPr>
          <p:txBody>
            <a:bodyPr wrap="square" rtlCol="0">
              <a:spAutoFit/>
            </a:bodyPr>
            <a:lstStyle/>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2DB8C5"/>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2" name="Group 51">
            <a:extLst>
              <a:ext uri="{FF2B5EF4-FFF2-40B4-BE49-F238E27FC236}">
                <a16:creationId xmlns:a16="http://schemas.microsoft.com/office/drawing/2014/main" id="{D0557C50-0B31-9348-AF2A-301002B74889}"/>
              </a:ext>
            </a:extLst>
          </p:cNvPr>
          <p:cNvGrpSpPr/>
          <p:nvPr userDrawn="1"/>
        </p:nvGrpSpPr>
        <p:grpSpPr>
          <a:xfrm>
            <a:off x="3299430" y="1210655"/>
            <a:ext cx="2156489" cy="1349665"/>
            <a:chOff x="1985262" y="1786188"/>
            <a:chExt cx="3594613" cy="2579532"/>
          </a:xfrm>
        </p:grpSpPr>
        <p:sp>
          <p:nvSpPr>
            <p:cNvPr id="53" name="TextBox 52">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8D3786"/>
                  </a:solidFill>
                  <a:latin typeface="Arial" panose="020B0604020202020204" pitchFamily="34" charset="0"/>
                  <a:cs typeface="Arial" panose="020B0604020202020204" pitchFamily="34" charset="0"/>
                </a:rPr>
                <a:t>19%</a:t>
              </a:r>
            </a:p>
          </p:txBody>
        </p:sp>
        <p:cxnSp>
          <p:nvCxnSpPr>
            <p:cNvPr id="54" name="Straight Connector 53">
              <a:extLst>
                <a:ext uri="{FF2B5EF4-FFF2-40B4-BE49-F238E27FC236}">
                  <a16:creationId xmlns:a16="http://schemas.microsoft.com/office/drawing/2014/main" id="{7499D1F6-6F64-E045-A629-F16A8AF17DEB}"/>
                </a:ext>
              </a:extLst>
            </p:cNvPr>
            <p:cNvCxnSpPr/>
            <p:nvPr/>
          </p:nvCxnSpPr>
          <p:spPr>
            <a:xfrm flipV="1">
              <a:off x="2114979" y="3256871"/>
              <a:ext cx="3407806" cy="10321"/>
            </a:xfrm>
            <a:prstGeom prst="line">
              <a:avLst/>
            </a:prstGeom>
            <a:ln w="28575">
              <a:solidFill>
                <a:srgbClr val="8D3786"/>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8D3786"/>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56" name="Group 55">
            <a:extLst>
              <a:ext uri="{FF2B5EF4-FFF2-40B4-BE49-F238E27FC236}">
                <a16:creationId xmlns:a16="http://schemas.microsoft.com/office/drawing/2014/main" id="{D0557C50-0B31-9348-AF2A-301002B74889}"/>
              </a:ext>
            </a:extLst>
          </p:cNvPr>
          <p:cNvGrpSpPr/>
          <p:nvPr userDrawn="1"/>
        </p:nvGrpSpPr>
        <p:grpSpPr>
          <a:xfrm>
            <a:off x="6395376" y="1210655"/>
            <a:ext cx="2184743" cy="1349665"/>
            <a:chOff x="1985262" y="1786188"/>
            <a:chExt cx="3594613" cy="2579532"/>
          </a:xfrm>
        </p:grpSpPr>
        <p:sp>
          <p:nvSpPr>
            <p:cNvPr id="57" name="TextBox 56">
              <a:extLst>
                <a:ext uri="{FF2B5EF4-FFF2-40B4-BE49-F238E27FC236}">
                  <a16:creationId xmlns:a16="http://schemas.microsoft.com/office/drawing/2014/main" id="{B0759468-3783-DD45-AC2F-7E3842278B7D}"/>
                </a:ext>
              </a:extLst>
            </p:cNvPr>
            <p:cNvSpPr txBox="1"/>
            <p:nvPr/>
          </p:nvSpPr>
          <p:spPr>
            <a:xfrm>
              <a:off x="2401825" y="1786188"/>
              <a:ext cx="2677754" cy="1526203"/>
            </a:xfrm>
            <a:prstGeom prst="rect">
              <a:avLst/>
            </a:prstGeom>
            <a:noFill/>
          </p:spPr>
          <p:txBody>
            <a:bodyPr wrap="square" rtlCol="0">
              <a:spAutoFit/>
            </a:bodyPr>
            <a:lstStyle/>
            <a:p>
              <a:pPr algn="ctr"/>
              <a:r>
                <a:rPr lang="en-US" sz="4400" b="1">
                  <a:solidFill>
                    <a:srgbClr val="10746A"/>
                  </a:solidFill>
                  <a:latin typeface="Arial" panose="020B0604020202020204" pitchFamily="34" charset="0"/>
                  <a:cs typeface="Arial" panose="020B0604020202020204" pitchFamily="34" charset="0"/>
                </a:rPr>
                <a:t>19%</a:t>
              </a:r>
            </a:p>
          </p:txBody>
        </p:sp>
        <p:cxnSp>
          <p:nvCxnSpPr>
            <p:cNvPr id="58" name="Straight Connector 57">
              <a:extLst>
                <a:ext uri="{FF2B5EF4-FFF2-40B4-BE49-F238E27FC236}">
                  <a16:creationId xmlns:a16="http://schemas.microsoft.com/office/drawing/2014/main" id="{7499D1F6-6F64-E045-A629-F16A8AF17DEB}"/>
                </a:ext>
              </a:extLst>
            </p:cNvPr>
            <p:cNvCxnSpPr/>
            <p:nvPr/>
          </p:nvCxnSpPr>
          <p:spPr>
            <a:xfrm flipV="1">
              <a:off x="2114979" y="3256871"/>
              <a:ext cx="3407804" cy="10321"/>
            </a:xfrm>
            <a:prstGeom prst="line">
              <a:avLst/>
            </a:prstGeom>
            <a:ln w="28575">
              <a:solidFill>
                <a:srgbClr val="10746A"/>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10746A"/>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0" name="Group 59">
            <a:extLst>
              <a:ext uri="{FF2B5EF4-FFF2-40B4-BE49-F238E27FC236}">
                <a16:creationId xmlns:a16="http://schemas.microsoft.com/office/drawing/2014/main" id="{D0557C50-0B31-9348-AF2A-301002B74889}"/>
              </a:ext>
            </a:extLst>
          </p:cNvPr>
          <p:cNvGrpSpPr/>
          <p:nvPr userDrawn="1"/>
        </p:nvGrpSpPr>
        <p:grpSpPr>
          <a:xfrm>
            <a:off x="1800890" y="2785639"/>
            <a:ext cx="2268189" cy="1349665"/>
            <a:chOff x="1985262" y="1786188"/>
            <a:chExt cx="3594613" cy="2579532"/>
          </a:xfrm>
        </p:grpSpPr>
        <p:sp>
          <p:nvSpPr>
            <p:cNvPr id="61" name="TextBox 60">
              <a:extLst>
                <a:ext uri="{FF2B5EF4-FFF2-40B4-BE49-F238E27FC236}">
                  <a16:creationId xmlns:a16="http://schemas.microsoft.com/office/drawing/2014/main" id="{B0759468-3783-DD45-AC2F-7E3842278B7D}"/>
                </a:ext>
              </a:extLst>
            </p:cNvPr>
            <p:cNvSpPr txBox="1"/>
            <p:nvPr/>
          </p:nvSpPr>
          <p:spPr>
            <a:xfrm>
              <a:off x="2401825" y="1786188"/>
              <a:ext cx="2677754" cy="1470585"/>
            </a:xfrm>
            <a:prstGeom prst="rect">
              <a:avLst/>
            </a:prstGeom>
            <a:noFill/>
          </p:spPr>
          <p:txBody>
            <a:bodyPr wrap="square" rtlCol="0">
              <a:spAutoFit/>
            </a:bodyPr>
            <a:lstStyle/>
            <a:p>
              <a:pPr algn="ctr"/>
              <a:r>
                <a:rPr lang="en-US" sz="4400" b="1">
                  <a:solidFill>
                    <a:srgbClr val="F18500"/>
                  </a:solidFill>
                  <a:latin typeface="Arial" panose="020B0604020202020204" pitchFamily="34" charset="0"/>
                  <a:cs typeface="Arial" panose="020B0604020202020204" pitchFamily="34" charset="0"/>
                </a:rPr>
                <a:t>19%</a:t>
              </a:r>
            </a:p>
          </p:txBody>
        </p:sp>
        <p:cxnSp>
          <p:nvCxnSpPr>
            <p:cNvPr id="62" name="Straight Connector 61">
              <a:extLst>
                <a:ext uri="{FF2B5EF4-FFF2-40B4-BE49-F238E27FC236}">
                  <a16:creationId xmlns:a16="http://schemas.microsoft.com/office/drawing/2014/main" id="{7499D1F6-6F64-E045-A629-F16A8AF17DEB}"/>
                </a:ext>
              </a:extLst>
            </p:cNvPr>
            <p:cNvCxnSpPr/>
            <p:nvPr/>
          </p:nvCxnSpPr>
          <p:spPr>
            <a:xfrm flipV="1">
              <a:off x="2114979" y="3256871"/>
              <a:ext cx="3407805" cy="10321"/>
            </a:xfrm>
            <a:prstGeom prst="line">
              <a:avLst/>
            </a:prstGeom>
            <a:ln w="28575">
              <a:solidFill>
                <a:srgbClr val="F18500"/>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F18500"/>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grpSp>
        <p:nvGrpSpPr>
          <p:cNvPr id="64" name="Group 63">
            <a:extLst>
              <a:ext uri="{FF2B5EF4-FFF2-40B4-BE49-F238E27FC236}">
                <a16:creationId xmlns:a16="http://schemas.microsoft.com/office/drawing/2014/main" id="{D0557C50-0B31-9348-AF2A-301002B74889}"/>
              </a:ext>
            </a:extLst>
          </p:cNvPr>
          <p:cNvGrpSpPr/>
          <p:nvPr userDrawn="1"/>
        </p:nvGrpSpPr>
        <p:grpSpPr>
          <a:xfrm>
            <a:off x="4949634" y="2785639"/>
            <a:ext cx="2289366" cy="1349665"/>
            <a:chOff x="1985262" y="1786188"/>
            <a:chExt cx="3594613" cy="2579532"/>
          </a:xfrm>
        </p:grpSpPr>
        <p:sp>
          <p:nvSpPr>
            <p:cNvPr id="65" name="TextBox 64">
              <a:extLst>
                <a:ext uri="{FF2B5EF4-FFF2-40B4-BE49-F238E27FC236}">
                  <a16:creationId xmlns:a16="http://schemas.microsoft.com/office/drawing/2014/main" id="{B0759468-3783-DD45-AC2F-7E3842278B7D}"/>
                </a:ext>
              </a:extLst>
            </p:cNvPr>
            <p:cNvSpPr txBox="1"/>
            <p:nvPr/>
          </p:nvSpPr>
          <p:spPr>
            <a:xfrm>
              <a:off x="2401825" y="1786188"/>
              <a:ext cx="2677753" cy="1470585"/>
            </a:xfrm>
            <a:prstGeom prst="rect">
              <a:avLst/>
            </a:prstGeom>
            <a:noFill/>
          </p:spPr>
          <p:txBody>
            <a:bodyPr wrap="square" rtlCol="0">
              <a:spAutoFit/>
            </a:bodyPr>
            <a:lstStyle/>
            <a:p>
              <a:pPr algn="ctr"/>
              <a:r>
                <a:rPr lang="en-US" sz="4400" b="1">
                  <a:solidFill>
                    <a:srgbClr val="73B82B"/>
                  </a:solidFill>
                  <a:latin typeface="Arial" panose="020B0604020202020204" pitchFamily="34" charset="0"/>
                  <a:cs typeface="Arial" panose="020B0604020202020204" pitchFamily="34" charset="0"/>
                </a:rPr>
                <a:t>19%</a:t>
              </a:r>
            </a:p>
          </p:txBody>
        </p:sp>
        <p:cxnSp>
          <p:nvCxnSpPr>
            <p:cNvPr id="66" name="Straight Connector 65">
              <a:extLst>
                <a:ext uri="{FF2B5EF4-FFF2-40B4-BE49-F238E27FC236}">
                  <a16:creationId xmlns:a16="http://schemas.microsoft.com/office/drawing/2014/main" id="{7499D1F6-6F64-E045-A629-F16A8AF17DEB}"/>
                </a:ext>
              </a:extLst>
            </p:cNvPr>
            <p:cNvCxnSpPr/>
            <p:nvPr/>
          </p:nvCxnSpPr>
          <p:spPr>
            <a:xfrm flipV="1">
              <a:off x="2114979" y="3271937"/>
              <a:ext cx="3407805" cy="10321"/>
            </a:xfrm>
            <a:prstGeom prst="line">
              <a:avLst/>
            </a:prstGeom>
            <a:ln w="28575">
              <a:solidFill>
                <a:srgbClr val="73B82B"/>
              </a:solidFil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49D3155A-02B7-9146-95B9-2D706BFA7810}"/>
                </a:ext>
              </a:extLst>
            </p:cNvPr>
            <p:cNvSpPr txBox="1"/>
            <p:nvPr/>
          </p:nvSpPr>
          <p:spPr>
            <a:xfrm>
              <a:off x="1985262" y="3500872"/>
              <a:ext cx="3594613" cy="864848"/>
            </a:xfrm>
            <a:prstGeom prst="rect">
              <a:avLst/>
            </a:prstGeom>
            <a:noFill/>
          </p:spPr>
          <p:txBody>
            <a:bodyPr wrap="square" rtlCol="0">
              <a:spAutoFit/>
            </a:bodyPr>
            <a:lstStyle/>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a:p>
              <a:pPr algn="ctr"/>
              <a:r>
                <a:rPr lang="en-US" sz="1400">
                  <a:solidFill>
                    <a:srgbClr val="73B82B"/>
                  </a:solidFill>
                  <a:latin typeface="Arial" panose="020B0604020202020204" pitchFamily="34" charset="0"/>
                  <a:ea typeface="Frutiger-Light" panose="02020603050405020304" pitchFamily="18" charset="77"/>
                  <a:cs typeface="Arial" panose="020B0604020202020204" pitchFamily="34" charset="0"/>
                </a:rPr>
                <a:t>Insert text Insert Text</a:t>
              </a:r>
            </a:p>
          </p:txBody>
        </p:sp>
      </p:grpSp>
      <p:sp>
        <p:nvSpPr>
          <p:cNvPr id="23" name="Content Placeholder 2"/>
          <p:cNvSpPr>
            <a:spLocks noGrp="1"/>
          </p:cNvSpPr>
          <p:nvPr>
            <p:ph sz="quarter" idx="10" hasCustomPrompt="1"/>
          </p:nvPr>
        </p:nvSpPr>
        <p:spPr>
          <a:xfrm>
            <a:off x="186596" y="211096"/>
            <a:ext cx="8672097" cy="1171575"/>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Tree>
    <p:extLst>
      <p:ext uri="{BB962C8B-B14F-4D97-AF65-F5344CB8AC3E}">
        <p14:creationId xmlns:p14="http://schemas.microsoft.com/office/powerpoint/2010/main" val="24768753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348A56A-D03E-7C4E-AE8E-F896E6A5A11B}"/>
              </a:ext>
            </a:extLst>
          </p:cNvPr>
          <p:cNvGraphicFramePr/>
          <p:nvPr userDrawn="1">
            <p:extLst>
              <p:ext uri="{D42A27DB-BD31-4B8C-83A1-F6EECF244321}">
                <p14:modId xmlns:p14="http://schemas.microsoft.com/office/powerpoint/2010/main" val="286463332"/>
              </p:ext>
            </p:extLst>
          </p:nvPr>
        </p:nvGraphicFramePr>
        <p:xfrm>
          <a:off x="2925649" y="1218723"/>
          <a:ext cx="4923808" cy="314917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A91CD518-0B4F-4DDD-8245-74B5057E966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583801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ntent slide 3">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DE844C2-66A4-7347-BB76-EF1AA2EFEA89}"/>
              </a:ext>
            </a:extLst>
          </p:cNvPr>
          <p:cNvGraphicFramePr/>
          <p:nvPr userDrawn="1">
            <p:extLst>
              <p:ext uri="{D42A27DB-BD31-4B8C-83A1-F6EECF244321}">
                <p14:modId xmlns:p14="http://schemas.microsoft.com/office/powerpoint/2010/main" val="1544693725"/>
              </p:ext>
            </p:extLst>
          </p:nvPr>
        </p:nvGraphicFramePr>
        <p:xfrm>
          <a:off x="3380198" y="1259540"/>
          <a:ext cx="5003514" cy="3295755"/>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6" name="Text Placeholder 2">
            <a:extLst>
              <a:ext uri="{FF2B5EF4-FFF2-40B4-BE49-F238E27FC236}">
                <a16:creationId xmlns:a16="http://schemas.microsoft.com/office/drawing/2014/main" id="{796BE319-1C15-41CC-A596-E46D2BF7CC74}"/>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9708132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ontent slide 3">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8E69A5-8A32-3B48-8662-8A79DC2E0921}"/>
              </a:ext>
            </a:extLst>
          </p:cNvPr>
          <p:cNvGraphicFramePr/>
          <p:nvPr userDrawn="1">
            <p:extLst>
              <p:ext uri="{D42A27DB-BD31-4B8C-83A1-F6EECF244321}">
                <p14:modId xmlns:p14="http://schemas.microsoft.com/office/powerpoint/2010/main" val="3268563056"/>
              </p:ext>
            </p:extLst>
          </p:nvPr>
        </p:nvGraphicFramePr>
        <p:xfrm>
          <a:off x="2586555" y="1209354"/>
          <a:ext cx="5804951" cy="3027488"/>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5" name="Text Placeholder 2">
            <a:extLst>
              <a:ext uri="{FF2B5EF4-FFF2-40B4-BE49-F238E27FC236}">
                <a16:creationId xmlns:a16="http://schemas.microsoft.com/office/drawing/2014/main" id="{020285F8-6946-46F6-9325-70AD32F1D6C8}"/>
              </a:ext>
            </a:extLst>
          </p:cNvPr>
          <p:cNvSpPr>
            <a:spLocks noGrp="1"/>
          </p:cNvSpPr>
          <p:nvPr>
            <p:ph type="body" sz="quarter" idx="13" hasCustomPrompt="1"/>
          </p:nvPr>
        </p:nvSpPr>
        <p:spPr>
          <a:xfrm>
            <a:off x="186597" y="1311275"/>
            <a:ext cx="229662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14826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ontent slide 3">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3AFD6674-8208-4117-92B8-8BA50FAB180F}"/>
              </a:ext>
            </a:extLst>
          </p:cNvPr>
          <p:cNvGraphicFramePr>
            <a:graphicFrameLocks noGrp="1"/>
          </p:cNvGraphicFramePr>
          <p:nvPr userDrawn="1">
            <p:extLst>
              <p:ext uri="{D42A27DB-BD31-4B8C-83A1-F6EECF244321}">
                <p14:modId xmlns:p14="http://schemas.microsoft.com/office/powerpoint/2010/main" val="2266213361"/>
              </p:ext>
            </p:extLst>
          </p:nvPr>
        </p:nvGraphicFramePr>
        <p:xfrm>
          <a:off x="287338" y="168965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ap="flat" cmpd="sng" algn="ctr">
                      <a:solidFill>
                        <a:schemeClr val="bg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rgbClr val="1C3D74"/>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001B71"/>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001B71"/>
                      </a:solidFill>
                      <a:prstDash val="solid"/>
                      <a:round/>
                      <a:headEnd type="none" w="med" len="med"/>
                      <a:tailEnd type="none" w="med" len="med"/>
                    </a:lnT>
                    <a:lnB w="12700" cap="flat" cmpd="sng" algn="ctr">
                      <a:solidFill>
                        <a:srgbClr val="001B7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1C3D74"/>
                      </a:solidFill>
                      <a:prstDash val="solid"/>
                      <a:round/>
                      <a:headEnd type="none" w="med" len="med"/>
                      <a:tailEnd type="none" w="med" len="med"/>
                    </a:lnL>
                    <a:lnR w="12700" cap="flat" cmpd="sng" algn="ctr">
                      <a:solidFill>
                        <a:srgbClr val="1C3D74"/>
                      </a:solidFill>
                      <a:prstDash val="solid"/>
                      <a:round/>
                      <a:headEnd type="none" w="med" len="med"/>
                      <a:tailEnd type="none" w="med" len="med"/>
                    </a:lnR>
                    <a:lnT w="12700" cap="flat" cmpd="sng" algn="ctr">
                      <a:solidFill>
                        <a:srgbClr val="1C3D74"/>
                      </a:solidFill>
                      <a:prstDash val="solid"/>
                      <a:round/>
                      <a:headEnd type="none" w="med" len="med"/>
                      <a:tailEnd type="none" w="med" len="med"/>
                    </a:lnT>
                    <a:lnB w="12700" cap="flat" cmpd="sng" algn="ctr">
                      <a:solidFill>
                        <a:srgbClr val="1C3D74"/>
                      </a:solidFill>
                      <a:prstDash val="solid"/>
                      <a:round/>
                      <a:headEnd type="none" w="med" len="med"/>
                      <a:tailEnd type="none" w="med" len="med"/>
                    </a:lnB>
                    <a:solidFill>
                      <a:schemeClr val="bg1"/>
                    </a:solidFill>
                  </a:tcPr>
                </a:tc>
                <a:extLst>
                  <a:ext uri="{0D108BD9-81ED-4DB2-BD59-A6C34878D82A}">
                    <a16:rowId xmlns:a16="http://schemas.microsoft.com/office/drawing/2014/main" val="2157991891"/>
                  </a:ext>
                </a:extLst>
              </a:tr>
            </a:tbl>
          </a:graphicData>
        </a:graphic>
      </p:graphicFrame>
      <p:graphicFrame>
        <p:nvGraphicFramePr>
          <p:cNvPr id="6" name="Table 5">
            <a:extLst>
              <a:ext uri="{FF2B5EF4-FFF2-40B4-BE49-F238E27FC236}">
                <a16:creationId xmlns:a16="http://schemas.microsoft.com/office/drawing/2014/main" id="{485AC98B-3184-4158-8DB1-FD0896BAEA5C}"/>
              </a:ext>
            </a:extLst>
          </p:cNvPr>
          <p:cNvGraphicFramePr>
            <a:graphicFrameLocks noGrp="1"/>
          </p:cNvGraphicFramePr>
          <p:nvPr userDrawn="1">
            <p:extLst>
              <p:ext uri="{D42A27DB-BD31-4B8C-83A1-F6EECF244321}">
                <p14:modId xmlns:p14="http://schemas.microsoft.com/office/powerpoint/2010/main" val="2248348035"/>
              </p:ext>
            </p:extLst>
          </p:nvPr>
        </p:nvGraphicFramePr>
        <p:xfrm>
          <a:off x="287338" y="3153802"/>
          <a:ext cx="7137192" cy="1106344"/>
        </p:xfrm>
        <a:graphic>
          <a:graphicData uri="http://schemas.openxmlformats.org/drawingml/2006/table">
            <a:tbl>
              <a:tblPr firstRow="1" bandRow="1">
                <a:tableStyleId>{5C22544A-7EE6-4342-B048-85BDC9FD1C3A}</a:tableStyleId>
              </a:tblPr>
              <a:tblGrid>
                <a:gridCol w="1189532">
                  <a:extLst>
                    <a:ext uri="{9D8B030D-6E8A-4147-A177-3AD203B41FA5}">
                      <a16:colId xmlns:a16="http://schemas.microsoft.com/office/drawing/2014/main" val="3822116847"/>
                    </a:ext>
                  </a:extLst>
                </a:gridCol>
                <a:gridCol w="1189532">
                  <a:extLst>
                    <a:ext uri="{9D8B030D-6E8A-4147-A177-3AD203B41FA5}">
                      <a16:colId xmlns:a16="http://schemas.microsoft.com/office/drawing/2014/main" val="1796008628"/>
                    </a:ext>
                  </a:extLst>
                </a:gridCol>
                <a:gridCol w="1189532">
                  <a:extLst>
                    <a:ext uri="{9D8B030D-6E8A-4147-A177-3AD203B41FA5}">
                      <a16:colId xmlns:a16="http://schemas.microsoft.com/office/drawing/2014/main" val="3879958063"/>
                    </a:ext>
                  </a:extLst>
                </a:gridCol>
                <a:gridCol w="1189532">
                  <a:extLst>
                    <a:ext uri="{9D8B030D-6E8A-4147-A177-3AD203B41FA5}">
                      <a16:colId xmlns:a16="http://schemas.microsoft.com/office/drawing/2014/main" val="3650332254"/>
                    </a:ext>
                  </a:extLst>
                </a:gridCol>
                <a:gridCol w="1189532">
                  <a:extLst>
                    <a:ext uri="{9D8B030D-6E8A-4147-A177-3AD203B41FA5}">
                      <a16:colId xmlns:a16="http://schemas.microsoft.com/office/drawing/2014/main" val="3035283889"/>
                    </a:ext>
                  </a:extLst>
                </a:gridCol>
                <a:gridCol w="1189532">
                  <a:extLst>
                    <a:ext uri="{9D8B030D-6E8A-4147-A177-3AD203B41FA5}">
                      <a16:colId xmlns:a16="http://schemas.microsoft.com/office/drawing/2014/main" val="2593290401"/>
                    </a:ext>
                  </a:extLst>
                </a:gridCol>
              </a:tblGrid>
              <a:tr h="276586">
                <a:tc>
                  <a:txBody>
                    <a:bodyPr/>
                    <a:lstStyle/>
                    <a:p>
                      <a:pPr algn="ctr"/>
                      <a:r>
                        <a:rPr lang="en-US" sz="800" b="0" i="0">
                          <a:latin typeface="+mj-lt"/>
                        </a:rPr>
                        <a:t>XXXXXXXXXXXXX</a:t>
                      </a:r>
                    </a:p>
                  </a:txBody>
                  <a:tcPr marL="32707" marR="32707" marT="49061" marB="49061" anchor="ctr">
                    <a:lnL w="12700" cap="flat" cmpd="sng" algn="ctr">
                      <a:solidFill>
                        <a:srgbClr val="2DB8C5"/>
                      </a:solidFill>
                      <a:prstDash val="solid"/>
                      <a:round/>
                      <a:headEnd type="none" w="med" len="med"/>
                      <a:tailEnd type="none" w="med" len="med"/>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a:t>
                      </a:r>
                      <a:endParaRPr lang="en-US" sz="800">
                        <a:latin typeface="+mj-lt"/>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mpd="sng">
                      <a:noFill/>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mj-lt"/>
                          <a:ea typeface="+mn-ea"/>
                          <a:cs typeface="+mn-cs"/>
                        </a:rPr>
                        <a:t>XXXXXXXXXXXXX</a:t>
                      </a:r>
                      <a:endParaRPr kumimoji="0" lang="en-US" sz="800" b="1" i="0" u="none" strike="noStrike" kern="1200" cap="none" spc="0" normalizeH="0" baseline="0" noProof="0">
                        <a:ln>
                          <a:noFill/>
                        </a:ln>
                        <a:solidFill>
                          <a:prstClr val="white"/>
                        </a:solidFill>
                        <a:effectLst/>
                        <a:uLnTx/>
                        <a:uFillTx/>
                        <a:latin typeface="+mj-lt"/>
                        <a:ea typeface="+mn-ea"/>
                        <a:cs typeface="+mn-cs"/>
                      </a:endParaRPr>
                    </a:p>
                  </a:txBody>
                  <a:tcPr marL="32707" marR="32707" marT="49061" marB="49061" anchor="ctr">
                    <a:lnL w="12700" cmpd="sng">
                      <a:noFill/>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rgbClr val="2DB8C5"/>
                    </a:solidFill>
                  </a:tcPr>
                </a:tc>
                <a:extLst>
                  <a:ext uri="{0D108BD9-81ED-4DB2-BD59-A6C34878D82A}">
                    <a16:rowId xmlns:a16="http://schemas.microsoft.com/office/drawing/2014/main" val="1577180098"/>
                  </a:ext>
                </a:extLst>
              </a:tr>
              <a:tr h="276586">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88255196"/>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7887121"/>
                  </a:ext>
                </a:extLst>
              </a:tr>
              <a:tr h="2765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800" b="0" i="0" err="1">
                          <a:solidFill>
                            <a:schemeClr val="tx1"/>
                          </a:solidFill>
                          <a:latin typeface="+mj-lt"/>
                        </a:rPr>
                        <a:t>xxxxxxxxxx</a:t>
                      </a:r>
                      <a:endParaRPr lang="en-US" sz="800" b="0" i="0">
                        <a:solidFill>
                          <a:schemeClr val="tx1"/>
                        </a:solidFill>
                        <a:latin typeface="+mj-lt"/>
                      </a:endParaRPr>
                    </a:p>
                  </a:txBody>
                  <a:tcPr marL="32707" marR="32707" marT="49061" marB="49061" anchor="ctr">
                    <a:lnL w="12700" cap="flat" cmpd="sng" algn="ctr">
                      <a:solidFill>
                        <a:srgbClr val="2DB8C5"/>
                      </a:solidFill>
                      <a:prstDash val="solid"/>
                      <a:round/>
                      <a:headEnd type="none" w="med" len="med"/>
                      <a:tailEnd type="none" w="med" len="med"/>
                    </a:lnL>
                    <a:lnR w="12700" cap="flat" cmpd="sng" algn="ctr">
                      <a:solidFill>
                        <a:srgbClr val="2DB8C5"/>
                      </a:solidFill>
                      <a:prstDash val="solid"/>
                      <a:round/>
                      <a:headEnd type="none" w="med" len="med"/>
                      <a:tailEnd type="none" w="med" len="med"/>
                    </a:lnR>
                    <a:lnT w="12700" cap="flat" cmpd="sng" algn="ctr">
                      <a:solidFill>
                        <a:srgbClr val="2DB8C5"/>
                      </a:solidFill>
                      <a:prstDash val="solid"/>
                      <a:round/>
                      <a:headEnd type="none" w="med" len="med"/>
                      <a:tailEnd type="none" w="med" len="med"/>
                    </a:lnT>
                    <a:lnB w="12700" cap="flat" cmpd="sng" algn="ctr">
                      <a:solidFill>
                        <a:srgbClr val="2DB8C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7991891"/>
                  </a:ext>
                </a:extLst>
              </a:tr>
            </a:tbl>
          </a:graphicData>
        </a:graphic>
      </p:graphicFrame>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3ABA65EC-BE67-47F1-855B-E0BFD2EA8CE3}"/>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p:txBody>
      </p:sp>
    </p:spTree>
    <p:extLst>
      <p:ext uri="{BB962C8B-B14F-4D97-AF65-F5344CB8AC3E}">
        <p14:creationId xmlns:p14="http://schemas.microsoft.com/office/powerpoint/2010/main" val="3833570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ustom Layout">
    <p:bg>
      <p:bgPr>
        <a:gradFill flip="none" rotWithShape="1">
          <a:gsLst>
            <a:gs pos="44000">
              <a:srgbClr val="21386A"/>
            </a:gs>
            <a:gs pos="100000">
              <a:srgbClr val="CDA60C"/>
            </a:gs>
          </a:gsLst>
          <a:lin ang="2700000" scaled="1"/>
          <a:tileRect/>
        </a:gradFill>
        <a:effectLst/>
      </p:bgPr>
    </p:bg>
    <p:spTree>
      <p:nvGrpSpPr>
        <p:cNvPr id="1" name=""/>
        <p:cNvGrpSpPr/>
        <p:nvPr/>
      </p:nvGrpSpPr>
      <p:grpSpPr>
        <a:xfrm>
          <a:off x="0" y="0"/>
          <a:ext cx="0" cy="0"/>
          <a:chOff x="0" y="0"/>
          <a:chExt cx="0" cy="0"/>
        </a:xfrm>
      </p:grpSpPr>
      <p:sp>
        <p:nvSpPr>
          <p:cNvPr id="4" name="Content Placeholder 2"/>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dirty="0"/>
              <a:t>Queen Mary</a:t>
            </a:r>
          </a:p>
          <a:p>
            <a:r>
              <a:rPr lang="en-US" dirty="0"/>
              <a:t>Academy</a:t>
            </a:r>
          </a:p>
        </p:txBody>
      </p:sp>
      <p:sp>
        <p:nvSpPr>
          <p:cNvPr id="5" name="Content Placeholder 2"/>
          <p:cNvSpPr>
            <a:spLocks noGrp="1"/>
          </p:cNvSpPr>
          <p:nvPr>
            <p:ph sz="quarter" idx="11" hasCustomPrompt="1"/>
          </p:nvPr>
        </p:nvSpPr>
        <p:spPr>
          <a:xfrm>
            <a:off x="943598" y="3154680"/>
            <a:ext cx="7870825" cy="1013392"/>
          </a:xfrm>
          <a:prstGeom prst="rect">
            <a:avLst/>
          </a:prstGeom>
        </p:spPr>
        <p:txBody>
          <a:bodyPr/>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dirty="0"/>
              <a:t>Insert sub-heading / date</a:t>
            </a:r>
          </a:p>
        </p:txBody>
      </p:sp>
    </p:spTree>
    <p:extLst>
      <p:ext uri="{BB962C8B-B14F-4D97-AF65-F5344CB8AC3E}">
        <p14:creationId xmlns:p14="http://schemas.microsoft.com/office/powerpoint/2010/main" val="3130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8672097"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Tree>
    <p:extLst>
      <p:ext uri="{BB962C8B-B14F-4D97-AF65-F5344CB8AC3E}">
        <p14:creationId xmlns:p14="http://schemas.microsoft.com/office/powerpoint/2010/main" val="23164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End slide_Logo">
    <p:bg>
      <p:bgPr>
        <a:gradFill flip="none" rotWithShape="1">
          <a:gsLst>
            <a:gs pos="45000">
              <a:srgbClr val="21386A"/>
            </a:gs>
            <a:gs pos="100000">
              <a:srgbClr val="CDA60C"/>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3228967"/>
            <a:ext cx="4335556" cy="1158812"/>
          </a:xfrm>
          <a:prstGeom prst="rect">
            <a:avLst/>
          </a:prstGeom>
        </p:spPr>
      </p:pic>
      <p:sp>
        <p:nvSpPr>
          <p:cNvPr id="2" name="TextBox 1">
            <a:extLst>
              <a:ext uri="{FF2B5EF4-FFF2-40B4-BE49-F238E27FC236}">
                <a16:creationId xmlns:a16="http://schemas.microsoft.com/office/drawing/2014/main" id="{AF811C00-D549-464E-ADFA-3C1836754071}"/>
              </a:ext>
            </a:extLst>
          </p:cNvPr>
          <p:cNvSpPr txBox="1"/>
          <p:nvPr userDrawn="1"/>
        </p:nvSpPr>
        <p:spPr>
          <a:xfrm>
            <a:off x="3282511" y="1820461"/>
            <a:ext cx="2770419" cy="646331"/>
          </a:xfrm>
          <a:prstGeom prst="rect">
            <a:avLst/>
          </a:prstGeom>
          <a:noFill/>
        </p:spPr>
        <p:txBody>
          <a:bodyPr wrap="square" rtlCol="0">
            <a:spAutoFit/>
          </a:bodyPr>
          <a:lstStyle/>
          <a:p>
            <a:pPr algn="l"/>
            <a:r>
              <a:rPr lang="en-GB" sz="3600" b="1">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263592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End slide_Logo">
    <p:bg>
      <p:bgPr>
        <a:gradFill flip="none" rotWithShape="1">
          <a:gsLst>
            <a:gs pos="45000">
              <a:srgbClr val="21386A"/>
            </a:gs>
            <a:gs pos="100000">
              <a:srgbClr val="CDA60C"/>
            </a:gs>
          </a:gsLst>
          <a:path path="circle">
            <a:fillToRect l="100000" b="100000"/>
          </a:path>
          <a:tileRect t="-100000" r="-10000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0F016AB-50EC-D145-8FEE-4F74E8E3B1D6}"/>
              </a:ext>
            </a:extLst>
          </p:cNvPr>
          <p:cNvPicPr>
            <a:picLocks noChangeAspect="1"/>
          </p:cNvPicPr>
          <p:nvPr userDrawn="1"/>
        </p:nvPicPr>
        <p:blipFill>
          <a:blip r:embed="rId2"/>
          <a:stretch>
            <a:fillRect/>
          </a:stretch>
        </p:blipFill>
        <p:spPr>
          <a:xfrm>
            <a:off x="2126986" y="1954745"/>
            <a:ext cx="4335556" cy="1158812"/>
          </a:xfrm>
          <a:prstGeom prst="rect">
            <a:avLst/>
          </a:prstGeom>
        </p:spPr>
      </p:pic>
    </p:spTree>
    <p:extLst>
      <p:ext uri="{BB962C8B-B14F-4D97-AF65-F5344CB8AC3E}">
        <p14:creationId xmlns:p14="http://schemas.microsoft.com/office/powerpoint/2010/main" val="4293692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slide 3">
    <p:spTree>
      <p:nvGrpSpPr>
        <p:cNvPr id="1" name=""/>
        <p:cNvGrpSpPr/>
        <p:nvPr/>
      </p:nvGrpSpPr>
      <p:grpSpPr>
        <a:xfrm>
          <a:off x="0" y="0"/>
          <a:ext cx="0" cy="0"/>
          <a:chOff x="0" y="0"/>
          <a:chExt cx="0" cy="0"/>
        </a:xfrm>
      </p:grpSpPr>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BF9F98BB-2095-434E-97D1-3636B7E7563C}"/>
              </a:ext>
            </a:extLst>
          </p:cNvPr>
          <p:cNvSpPr>
            <a:spLocks noGrp="1"/>
          </p:cNvSpPr>
          <p:nvPr>
            <p:ph type="body" sz="quarter" idx="13" hasCustomPrompt="1"/>
          </p:nvPr>
        </p:nvSpPr>
        <p:spPr>
          <a:xfrm>
            <a:off x="186596"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marL="0" indent="0">
              <a:buNone/>
            </a:pPr>
            <a:endParaRPr lang="en-US"/>
          </a:p>
        </p:txBody>
      </p:sp>
      <p:sp>
        <p:nvSpPr>
          <p:cNvPr id="9" name="Text Placeholder 2">
            <a:extLst>
              <a:ext uri="{FF2B5EF4-FFF2-40B4-BE49-F238E27FC236}">
                <a16:creationId xmlns:a16="http://schemas.microsoft.com/office/drawing/2014/main" id="{35C7A6F9-784D-428C-B9C4-650A70FFC077}"/>
              </a:ext>
            </a:extLst>
          </p:cNvPr>
          <p:cNvSpPr>
            <a:spLocks noGrp="1"/>
          </p:cNvSpPr>
          <p:nvPr>
            <p:ph type="body" sz="quarter" idx="14" hasCustomPrompt="1"/>
          </p:nvPr>
        </p:nvSpPr>
        <p:spPr>
          <a:xfrm>
            <a:off x="4580865" y="1311275"/>
            <a:ext cx="4277455"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p:txBody>
      </p:sp>
    </p:spTree>
    <p:extLst>
      <p:ext uri="{BB962C8B-B14F-4D97-AF65-F5344CB8AC3E}">
        <p14:creationId xmlns:p14="http://schemas.microsoft.com/office/powerpoint/2010/main" val="3102203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4679950" y="1311276"/>
            <a:ext cx="4186238" cy="279199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9"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4679950" y="4176072"/>
            <a:ext cx="4186238" cy="87954"/>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1"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7" name="Text Placeholder 2">
            <a:extLst>
              <a:ext uri="{FF2B5EF4-FFF2-40B4-BE49-F238E27FC236}">
                <a16:creationId xmlns:a16="http://schemas.microsoft.com/office/drawing/2014/main" id="{00C9E275-0734-425E-938B-16131D4657EE}"/>
              </a:ext>
            </a:extLst>
          </p:cNvPr>
          <p:cNvSpPr>
            <a:spLocks noGrp="1"/>
          </p:cNvSpPr>
          <p:nvPr>
            <p:ph type="body" sz="quarter" idx="13" hasCustomPrompt="1"/>
          </p:nvPr>
        </p:nvSpPr>
        <p:spPr>
          <a:xfrm>
            <a:off x="186596" y="1311275"/>
            <a:ext cx="438540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90828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C74048-C75E-FD4A-A2F0-C36E16C2A344}"/>
              </a:ext>
            </a:extLst>
          </p:cNvPr>
          <p:cNvSpPr>
            <a:spLocks noGrp="1"/>
          </p:cNvSpPr>
          <p:nvPr>
            <p:ph type="pic" sz="quarter" idx="11" hasCustomPrompt="1"/>
          </p:nvPr>
        </p:nvSpPr>
        <p:spPr>
          <a:xfrm>
            <a:off x="6767512" y="1311276"/>
            <a:ext cx="2098675" cy="2773707"/>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3"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2"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0"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3" name="Text Placeholder 2">
            <a:extLst>
              <a:ext uri="{FF2B5EF4-FFF2-40B4-BE49-F238E27FC236}">
                <a16:creationId xmlns:a16="http://schemas.microsoft.com/office/drawing/2014/main" id="{9602840F-CF0A-4B0C-876C-214741C51912}"/>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516180862"/>
      </p:ext>
    </p:extLst>
  </p:cSld>
  <p:clrMapOvr>
    <a:masterClrMapping/>
  </p:clrMapOvr>
  <p:extLst>
    <p:ext uri="{DCECCB84-F9BA-43D5-87BE-67443E8EF086}">
      <p15:sldGuideLst xmlns:p15="http://schemas.microsoft.com/office/powerpoint/2012/main">
        <p15:guide id="1" pos="419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3 ">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1" name="Picture Placeholder 5">
            <a:extLst>
              <a:ext uri="{FF2B5EF4-FFF2-40B4-BE49-F238E27FC236}">
                <a16:creationId xmlns:a16="http://schemas.microsoft.com/office/drawing/2014/main" id="{6D51F31A-86D2-8C4F-A1A9-C88372B37B39}"/>
              </a:ext>
            </a:extLst>
          </p:cNvPr>
          <p:cNvSpPr>
            <a:spLocks noGrp="1"/>
          </p:cNvSpPr>
          <p:nvPr>
            <p:ph type="pic" sz="quarter" idx="16" hasCustomPrompt="1"/>
          </p:nvPr>
        </p:nvSpPr>
        <p:spPr>
          <a:xfrm>
            <a:off x="6767513" y="1311274"/>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7"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8"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3"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39CEF63-09E5-47AB-B122-292E3DA7266B}"/>
              </a:ext>
            </a:extLst>
          </p:cNvPr>
          <p:cNvSpPr>
            <a:spLocks noGrp="1"/>
          </p:cNvSpPr>
          <p:nvPr>
            <p:ph type="body" sz="quarter" idx="13" hasCustomPrompt="1"/>
          </p:nvPr>
        </p:nvSpPr>
        <p:spPr>
          <a:xfrm>
            <a:off x="186596" y="1311275"/>
            <a:ext cx="6447286"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840049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4">
    <p:spTree>
      <p:nvGrpSpPr>
        <p:cNvPr id="1" name=""/>
        <p:cNvGrpSpPr/>
        <p:nvPr/>
      </p:nvGrpSpPr>
      <p:grpSpPr>
        <a:xfrm>
          <a:off x="0" y="0"/>
          <a:ext cx="0" cy="0"/>
          <a:chOff x="0" y="0"/>
          <a:chExt cx="0" cy="0"/>
        </a:xfrm>
      </p:grpSpPr>
      <p:sp>
        <p:nvSpPr>
          <p:cNvPr id="14" name="Picture Placeholder 5">
            <a:extLst>
              <a:ext uri="{FF2B5EF4-FFF2-40B4-BE49-F238E27FC236}">
                <a16:creationId xmlns:a16="http://schemas.microsoft.com/office/drawing/2014/main" id="{DE942392-5A1D-4B43-9FC3-CF83A59FC53E}"/>
              </a:ext>
            </a:extLst>
          </p:cNvPr>
          <p:cNvSpPr>
            <a:spLocks noGrp="1"/>
          </p:cNvSpPr>
          <p:nvPr>
            <p:ph type="pic" sz="quarter" idx="16" hasCustomPrompt="1"/>
          </p:nvPr>
        </p:nvSpPr>
        <p:spPr>
          <a:xfrm>
            <a:off x="6767513" y="1311275"/>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18"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12" hasCustomPrompt="1"/>
          </p:nvPr>
        </p:nvSpPr>
        <p:spPr>
          <a:xfrm>
            <a:off x="6767511"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Text Placeholder 8">
            <a:extLst>
              <a:ext uri="{FF2B5EF4-FFF2-40B4-BE49-F238E27FC236}">
                <a16:creationId xmlns:a16="http://schemas.microsoft.com/office/drawing/2014/main" id="{C8558A91-5849-F74E-9FFB-8BB3E3F86F0C}"/>
              </a:ext>
            </a:extLst>
          </p:cNvPr>
          <p:cNvSpPr>
            <a:spLocks noGrp="1"/>
          </p:cNvSpPr>
          <p:nvPr>
            <p:ph type="body" sz="quarter" idx="17" hasCustomPrompt="1"/>
          </p:nvPr>
        </p:nvSpPr>
        <p:spPr>
          <a:xfrm>
            <a:off x="6767513"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6" name="Picture Placeholder 5">
            <a:extLst>
              <a:ext uri="{FF2B5EF4-FFF2-40B4-BE49-F238E27FC236}">
                <a16:creationId xmlns:a16="http://schemas.microsoft.com/office/drawing/2014/main" id="{EBDDE399-7978-8146-B813-A0B3CFED1CCE}"/>
              </a:ext>
            </a:extLst>
          </p:cNvPr>
          <p:cNvSpPr>
            <a:spLocks noGrp="1"/>
          </p:cNvSpPr>
          <p:nvPr>
            <p:ph type="pic" sz="quarter" idx="14" hasCustomPrompt="1"/>
          </p:nvPr>
        </p:nvSpPr>
        <p:spPr>
          <a:xfrm>
            <a:off x="6767512"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7"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8"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9"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9"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2" name="Text Placeholder 2">
            <a:extLst>
              <a:ext uri="{FF2B5EF4-FFF2-40B4-BE49-F238E27FC236}">
                <a16:creationId xmlns:a16="http://schemas.microsoft.com/office/drawing/2014/main" id="{A5E523E2-4C7B-424A-8715-BA3BD5E8B973}"/>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147593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5">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2098675"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3"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33" name="Picture Placeholder 5">
            <a:extLst>
              <a:ext uri="{FF2B5EF4-FFF2-40B4-BE49-F238E27FC236}">
                <a16:creationId xmlns:a16="http://schemas.microsoft.com/office/drawing/2014/main" id="{FA0FF9DD-FA38-C644-8804-531A719824B2}"/>
              </a:ext>
            </a:extLst>
          </p:cNvPr>
          <p:cNvSpPr>
            <a:spLocks noGrp="1"/>
          </p:cNvSpPr>
          <p:nvPr>
            <p:ph type="pic" sz="quarter" idx="24" hasCustomPrompt="1"/>
          </p:nvPr>
        </p:nvSpPr>
        <p:spPr>
          <a:xfrm>
            <a:off x="6767513" y="1322601"/>
            <a:ext cx="2098675" cy="2792301"/>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34"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67512" y="417795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6"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7216A11E-B4A5-4F26-9049-F166D72D6258}"/>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286992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slide text + image + caption 6">
    <p:spTree>
      <p:nvGrpSpPr>
        <p:cNvPr id="1" name=""/>
        <p:cNvGrpSpPr/>
        <p:nvPr/>
      </p:nvGrpSpPr>
      <p:grpSpPr>
        <a:xfrm>
          <a:off x="0" y="0"/>
          <a:ext cx="0" cy="0"/>
          <a:chOff x="0" y="0"/>
          <a:chExt cx="0" cy="0"/>
        </a:xfrm>
      </p:grpSpPr>
      <p:sp>
        <p:nvSpPr>
          <p:cNvPr id="21" name="Picture Placeholder 5">
            <a:extLst>
              <a:ext uri="{FF2B5EF4-FFF2-40B4-BE49-F238E27FC236}">
                <a16:creationId xmlns:a16="http://schemas.microsoft.com/office/drawing/2014/main" id="{FA0FF9DD-FA38-C644-8804-531A719824B2}"/>
              </a:ext>
            </a:extLst>
          </p:cNvPr>
          <p:cNvSpPr>
            <a:spLocks noGrp="1"/>
          </p:cNvSpPr>
          <p:nvPr>
            <p:ph type="pic" sz="quarter" idx="20" hasCustomPrompt="1"/>
          </p:nvPr>
        </p:nvSpPr>
        <p:spPr>
          <a:xfrm>
            <a:off x="4572001" y="1322602"/>
            <a:ext cx="4305300" cy="1242000"/>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2" name="Text Placeholder 8">
            <a:extLst>
              <a:ext uri="{FF2B5EF4-FFF2-40B4-BE49-F238E27FC236}">
                <a16:creationId xmlns:a16="http://schemas.microsoft.com/office/drawing/2014/main" id="{C8558A91-5849-F74E-9FFB-8BB3E3F86F0C}"/>
              </a:ext>
            </a:extLst>
          </p:cNvPr>
          <p:cNvSpPr>
            <a:spLocks noGrp="1"/>
          </p:cNvSpPr>
          <p:nvPr>
            <p:ph type="body" sz="quarter" idx="22" hasCustomPrompt="1"/>
          </p:nvPr>
        </p:nvSpPr>
        <p:spPr>
          <a:xfrm>
            <a:off x="4571999" y="2607606"/>
            <a:ext cx="4305302"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3" name="Picture Placeholder 5">
            <a:extLst>
              <a:ext uri="{FF2B5EF4-FFF2-40B4-BE49-F238E27FC236}">
                <a16:creationId xmlns:a16="http://schemas.microsoft.com/office/drawing/2014/main" id="{EBDDE399-7978-8146-B813-A0B3CFED1CCE}"/>
              </a:ext>
            </a:extLst>
          </p:cNvPr>
          <p:cNvSpPr>
            <a:spLocks noGrp="1"/>
          </p:cNvSpPr>
          <p:nvPr>
            <p:ph type="pic" sz="quarter" idx="21" hasCustomPrompt="1"/>
          </p:nvPr>
        </p:nvSpPr>
        <p:spPr>
          <a:xfrm>
            <a:off x="4572001" y="2874141"/>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4" name="Text Placeholder 8">
            <a:extLst>
              <a:ext uri="{FF2B5EF4-FFF2-40B4-BE49-F238E27FC236}">
                <a16:creationId xmlns:a16="http://schemas.microsoft.com/office/drawing/2014/main" id="{C8558A91-5849-F74E-9FFB-8BB3E3F86F0C}"/>
              </a:ext>
            </a:extLst>
          </p:cNvPr>
          <p:cNvSpPr>
            <a:spLocks noGrp="1"/>
          </p:cNvSpPr>
          <p:nvPr>
            <p:ph type="body" sz="quarter" idx="23" hasCustomPrompt="1"/>
          </p:nvPr>
        </p:nvSpPr>
        <p:spPr>
          <a:xfrm>
            <a:off x="4571999" y="4173000"/>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25" name="Picture Placeholder 5">
            <a:extLst>
              <a:ext uri="{FF2B5EF4-FFF2-40B4-BE49-F238E27FC236}">
                <a16:creationId xmlns:a16="http://schemas.microsoft.com/office/drawing/2014/main" id="{EBDDE399-7978-8146-B813-A0B3CFED1CCE}"/>
              </a:ext>
            </a:extLst>
          </p:cNvPr>
          <p:cNvSpPr>
            <a:spLocks noGrp="1"/>
          </p:cNvSpPr>
          <p:nvPr>
            <p:ph type="pic" sz="quarter" idx="24" hasCustomPrompt="1"/>
          </p:nvPr>
        </p:nvSpPr>
        <p:spPr>
          <a:xfrm>
            <a:off x="6778626" y="2877213"/>
            <a:ext cx="2098675" cy="1240762"/>
          </a:xfrm>
          <a:prstGeom prst="rect">
            <a:avLst/>
          </a:prstGeom>
          <a:solidFill>
            <a:schemeClr val="bg1">
              <a:lumMod val="85000"/>
            </a:schemeClr>
          </a:solidFill>
        </p:spPr>
        <p:txBody>
          <a:bodyPr anchor="ctr"/>
          <a:lstStyle>
            <a:lvl1pPr marL="0" indent="0" algn="ctr">
              <a:buNone/>
              <a:defRPr sz="1600" b="0" i="0">
                <a:solidFill>
                  <a:schemeClr val="tx2"/>
                </a:solidFill>
                <a:latin typeface="4 Text" pitchFamily="2" charset="77"/>
              </a:defRPr>
            </a:lvl1pPr>
          </a:lstStyle>
          <a:p>
            <a:r>
              <a:rPr lang="en-US"/>
              <a:t>Drag and drop image</a:t>
            </a:r>
          </a:p>
        </p:txBody>
      </p:sp>
      <p:sp>
        <p:nvSpPr>
          <p:cNvPr id="26" name="Text Placeholder 8">
            <a:extLst>
              <a:ext uri="{FF2B5EF4-FFF2-40B4-BE49-F238E27FC236}">
                <a16:creationId xmlns:a16="http://schemas.microsoft.com/office/drawing/2014/main" id="{C8558A91-5849-F74E-9FFB-8BB3E3F86F0C}"/>
              </a:ext>
            </a:extLst>
          </p:cNvPr>
          <p:cNvSpPr>
            <a:spLocks noGrp="1"/>
          </p:cNvSpPr>
          <p:nvPr>
            <p:ph type="body" sz="quarter" idx="25" hasCustomPrompt="1"/>
          </p:nvPr>
        </p:nvSpPr>
        <p:spPr>
          <a:xfrm>
            <a:off x="6778624" y="4176072"/>
            <a:ext cx="2098676" cy="87953"/>
          </a:xfrm>
          <a:prstGeom prst="rect">
            <a:avLst/>
          </a:prstGeom>
        </p:spPr>
        <p:txBody>
          <a:bodyPr lIns="0" tIns="0" rIns="0" bIns="0"/>
          <a:lstStyle>
            <a:lvl1pPr marL="0" indent="0">
              <a:buNone/>
              <a:defRPr sz="1000" b="0" i="0">
                <a:solidFill>
                  <a:schemeClr val="tx2"/>
                </a:solidFill>
                <a:latin typeface="Arial" panose="020B0604020202020204" pitchFamily="34" charset="0"/>
                <a:cs typeface="Arial" panose="020B0604020202020204" pitchFamily="34" charset="0"/>
              </a:defRPr>
            </a:lvl1pPr>
            <a:lvl2pPr marL="342900" indent="0">
              <a:buNone/>
              <a:defRPr sz="1000">
                <a:solidFill>
                  <a:schemeClr val="accent5"/>
                </a:solidFill>
                <a:latin typeface="Channel 4 Chadwick" pitchFamily="2" charset="77"/>
              </a:defRPr>
            </a:lvl2pPr>
            <a:lvl3pPr marL="685800" indent="0">
              <a:buNone/>
              <a:defRPr sz="1000">
                <a:solidFill>
                  <a:schemeClr val="accent5"/>
                </a:solidFill>
                <a:latin typeface="Channel 4 Chadwick" pitchFamily="2" charset="77"/>
              </a:defRPr>
            </a:lvl3pPr>
            <a:lvl4pPr marL="1028700" indent="0">
              <a:buNone/>
              <a:defRPr sz="1000">
                <a:solidFill>
                  <a:schemeClr val="accent5"/>
                </a:solidFill>
                <a:latin typeface="Channel 4 Chadwick" pitchFamily="2" charset="77"/>
              </a:defRPr>
            </a:lvl4pPr>
            <a:lvl5pPr marL="1371600" indent="0">
              <a:buNone/>
              <a:defRPr sz="1000">
                <a:solidFill>
                  <a:schemeClr val="accent5"/>
                </a:solidFill>
                <a:latin typeface="Channel 4 Chadwick" pitchFamily="2" charset="77"/>
              </a:defRPr>
            </a:lvl5pPr>
          </a:lstStyle>
          <a:p>
            <a:pPr lvl="0"/>
            <a:r>
              <a:rPr lang="en-US"/>
              <a:t>Click to edit caption: Arial Regular 10pt</a:t>
            </a:r>
          </a:p>
        </p:txBody>
      </p:sp>
      <p:sp>
        <p:nvSpPr>
          <p:cNvPr id="15" name="Content Placeholder 2"/>
          <p:cNvSpPr>
            <a:spLocks noGrp="1"/>
          </p:cNvSpPr>
          <p:nvPr>
            <p:ph sz="quarter" idx="10" hasCustomPrompt="1"/>
          </p:nvPr>
        </p:nvSpPr>
        <p:spPr>
          <a:xfrm>
            <a:off x="186596" y="262396"/>
            <a:ext cx="8672097" cy="1036377"/>
          </a:xfrm>
          <a:prstGeom prst="rect">
            <a:avLst/>
          </a:prstGeom>
        </p:spPr>
        <p:txBody>
          <a:bodyPr/>
          <a:lstStyle>
            <a:lvl1pPr marL="0" indent="0">
              <a:buNone/>
              <a:defRPr sz="2500" b="1">
                <a:solidFill>
                  <a:srgbClr val="1C3D74"/>
                </a:solidFill>
                <a:latin typeface="Arial" panose="020B0604020202020204" pitchFamily="34" charset="0"/>
                <a:cs typeface="Arial" panose="020B0604020202020204" pitchFamily="34" charset="0"/>
              </a:defRPr>
            </a:lvl1pPr>
          </a:lstStyle>
          <a:p>
            <a:r>
              <a:rPr lang="en-US"/>
              <a:t>Click to edit slide title (up to 2 lines) – </a:t>
            </a:r>
            <a:br>
              <a:rPr lang="en-US"/>
            </a:br>
            <a:r>
              <a:rPr lang="en-US"/>
              <a:t>Arial Bold 25pt title</a:t>
            </a:r>
          </a:p>
        </p:txBody>
      </p:sp>
      <p:sp>
        <p:nvSpPr>
          <p:cNvPr id="10" name="Text Placeholder 2">
            <a:extLst>
              <a:ext uri="{FF2B5EF4-FFF2-40B4-BE49-F238E27FC236}">
                <a16:creationId xmlns:a16="http://schemas.microsoft.com/office/drawing/2014/main" id="{11A76B9A-C73D-41F4-848B-7B422BD2540C}"/>
              </a:ext>
            </a:extLst>
          </p:cNvPr>
          <p:cNvSpPr>
            <a:spLocks noGrp="1"/>
          </p:cNvSpPr>
          <p:nvPr>
            <p:ph type="body" sz="quarter" idx="13" hasCustomPrompt="1"/>
          </p:nvPr>
        </p:nvSpPr>
        <p:spPr>
          <a:xfrm>
            <a:off x="186597" y="1311275"/>
            <a:ext cx="4288564" cy="2952750"/>
          </a:xfrm>
          <a:prstGeom prst="rect">
            <a:avLst/>
          </a:prstGeom>
        </p:spPr>
        <p:txBody>
          <a:bodyPr/>
          <a:lstStyle>
            <a:lvl1pPr marL="285750" indent="-285750">
              <a:buFont typeface="Arial" panose="020B0604020202020204" pitchFamily="34" charset="0"/>
              <a:buChar char="•"/>
              <a:defRPr sz="1400">
                <a:solidFill>
                  <a:srgbClr val="1C3D74"/>
                </a:solidFill>
                <a:latin typeface="+mj-lt"/>
              </a:defRPr>
            </a:lvl1pPr>
            <a:lvl2pPr>
              <a:buFont typeface="Arial" panose="020B0604020202020204" pitchFamily="34" charset="0"/>
              <a:buChar char="-"/>
              <a:defRPr sz="1400">
                <a:solidFill>
                  <a:srgbClr val="1C3D74"/>
                </a:solidFill>
                <a:latin typeface="+mj-lt"/>
              </a:defRPr>
            </a:lvl2pPr>
            <a:lvl3pPr>
              <a:defRPr>
                <a:solidFill>
                  <a:srgbClr val="1C3D74"/>
                </a:solidFill>
                <a:latin typeface="+mj-lt"/>
              </a:defRPr>
            </a:lvl3pPr>
            <a:lvl4pPr>
              <a:defRPr>
                <a:solidFill>
                  <a:srgbClr val="1C3D74"/>
                </a:solidFill>
                <a:latin typeface="+mj-lt"/>
              </a:defRPr>
            </a:lvl4pPr>
            <a:lvl5pPr>
              <a:defRPr>
                <a:solidFill>
                  <a:srgbClr val="1C3D74"/>
                </a:solidFill>
                <a:latin typeface="+mj-lt"/>
              </a:defRPr>
            </a:lvl5pPr>
          </a:lstStyle>
          <a:p>
            <a:pPr marL="0" indent="0">
              <a:buNone/>
            </a:pPr>
            <a:r>
              <a:rPr lang="en-US"/>
              <a:t>Click to edit Master title style – Arial Regular 14pt</a:t>
            </a:r>
          </a:p>
          <a:p>
            <a:r>
              <a:rPr lang="en-US"/>
              <a:t>Bullet points</a:t>
            </a:r>
          </a:p>
          <a:p>
            <a:pPr>
              <a:defRPr/>
            </a:pPr>
            <a:r>
              <a:rPr lang="en-US"/>
              <a:t>Bullet points</a:t>
            </a:r>
          </a:p>
          <a:p>
            <a:pPr>
              <a:defRPr/>
            </a:pPr>
            <a:r>
              <a:rPr lang="en-US"/>
              <a:t>Bullet points</a:t>
            </a:r>
          </a:p>
          <a:p>
            <a:pPr lvl="1">
              <a:buFont typeface="Arial" panose="020B0604020202020204" pitchFamily="34" charset="0"/>
              <a:buChar char="-"/>
              <a:defRPr/>
            </a:pPr>
            <a:r>
              <a:rPr lang="en-US" sz="1400">
                <a:solidFill>
                  <a:srgbClr val="1C3D74"/>
                </a:solidFill>
                <a:latin typeface="Arial" panose="020B0604020202020204" pitchFamily="34" charset="0"/>
                <a:cs typeface="Arial" panose="020B0604020202020204" pitchFamily="34" charset="0"/>
              </a:rPr>
              <a:t>Sub-bullet point</a:t>
            </a:r>
          </a:p>
          <a:p>
            <a:pPr>
              <a:defRPr/>
            </a:pPr>
            <a:endParaRPr lang="en-US"/>
          </a:p>
        </p:txBody>
      </p:sp>
    </p:spTree>
    <p:extLst>
      <p:ext uri="{BB962C8B-B14F-4D97-AF65-F5344CB8AC3E}">
        <p14:creationId xmlns:p14="http://schemas.microsoft.com/office/powerpoint/2010/main" val="33685009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F016AB-50EC-D145-8FEE-4F74E8E3B1D6}"/>
              </a:ext>
            </a:extLst>
          </p:cNvPr>
          <p:cNvPicPr>
            <a:picLocks noChangeAspect="1"/>
          </p:cNvPicPr>
          <p:nvPr userDrawn="1"/>
        </p:nvPicPr>
        <p:blipFill>
          <a:blip r:embed="rId3"/>
          <a:stretch>
            <a:fillRect/>
          </a:stretch>
        </p:blipFill>
        <p:spPr>
          <a:xfrm>
            <a:off x="298188" y="373575"/>
            <a:ext cx="2489200" cy="665316"/>
          </a:xfrm>
          <a:prstGeom prst="rect">
            <a:avLst/>
          </a:prstGeom>
        </p:spPr>
      </p:pic>
      <p:cxnSp>
        <p:nvCxnSpPr>
          <p:cNvPr id="4" name="Straight Connector 3">
            <a:extLst>
              <a:ext uri="{FF2B5EF4-FFF2-40B4-BE49-F238E27FC236}">
                <a16:creationId xmlns:a16="http://schemas.microsoft.com/office/drawing/2014/main" id="{CA670BE8-3C46-EF4F-BC90-6793A5222276}"/>
              </a:ext>
            </a:extLst>
          </p:cNvPr>
          <p:cNvCxnSpPr/>
          <p:nvPr userDrawn="1"/>
        </p:nvCxnSpPr>
        <p:spPr>
          <a:xfrm>
            <a:off x="298188" y="4830791"/>
            <a:ext cx="8568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79460"/>
      </p:ext>
    </p:extLst>
  </p:cSld>
  <p:clrMap bg1="lt1" tx1="dk1" bg2="lt2" tx2="dk2" accent1="accent1" accent2="accent2" accent3="accent3" accent4="accent4" accent5="accent5" accent6="accent6" hlink="hlink" folHlink="folHlink"/>
  <p:sldLayoutIdLst>
    <p:sldLayoutId id="2147483750" r:id="rId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0" userDrawn="1">
          <p15:clr>
            <a:srgbClr val="F26B43"/>
          </p15:clr>
        </p15:guide>
        <p15:guide id="2" orient="horz" pos="158" userDrawn="1">
          <p15:clr>
            <a:srgbClr val="F26B43"/>
          </p15:clr>
        </p15:guide>
        <p15:guide id="3" pos="176" userDrawn="1">
          <p15:clr>
            <a:srgbClr val="F26B43"/>
          </p15:clr>
        </p15:guide>
        <p15:guide id="4" orient="horz" pos="2981" userDrawn="1">
          <p15:clr>
            <a:srgbClr val="F26B43"/>
          </p15:clr>
        </p15:guide>
        <p15:guide id="5" pos="5585" userDrawn="1">
          <p15:clr>
            <a:srgbClr val="F26B43"/>
          </p15:clr>
        </p15:guide>
        <p15:guide id="6" orient="horz" pos="1620" userDrawn="1">
          <p15:clr>
            <a:srgbClr val="F26B43"/>
          </p15:clr>
        </p15:guide>
        <p15:guide id="7" orient="horz" pos="554" userDrawn="1">
          <p15:clr>
            <a:srgbClr val="F26B43"/>
          </p15:clr>
        </p15:guide>
        <p15:guide id="8" orient="horz" pos="690" userDrawn="1">
          <p15:clr>
            <a:srgbClr val="F26B43"/>
          </p15:clr>
        </p15:guide>
        <p15:guide id="9" orient="horz" pos="826" userDrawn="1">
          <p15:clr>
            <a:srgbClr val="F26B43"/>
          </p15:clr>
        </p15:guide>
        <p15:guide id="10" pos="2812" userDrawn="1">
          <p15:clr>
            <a:srgbClr val="F26B43"/>
          </p15:clr>
        </p15:guide>
        <p15:guide id="11" pos="2948" userDrawn="1">
          <p15:clr>
            <a:srgbClr val="F26B43"/>
          </p15:clr>
        </p15:guide>
        <p15:guide id="12" pos="1474" userDrawn="1">
          <p15:clr>
            <a:srgbClr val="F26B43"/>
          </p15:clr>
        </p15:guide>
        <p15:guide id="13" pos="4263" userDrawn="1">
          <p15:clr>
            <a:srgbClr val="F26B43"/>
          </p15:clr>
        </p15:guide>
        <p15:guide id="14" orient="horz" pos="2822" userDrawn="1">
          <p15:clr>
            <a:srgbClr val="F26B43"/>
          </p15:clr>
        </p15:guide>
        <p15:guide id="15" orient="horz" pos="275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EC442C-FFC1-45A3-B9D0-8E6B2E755C64}"/>
              </a:ext>
            </a:extLst>
          </p:cNvPr>
          <p:cNvSpPr/>
          <p:nvPr userDrawn="1"/>
        </p:nvSpPr>
        <p:spPr>
          <a:xfrm>
            <a:off x="0" y="4471626"/>
            <a:ext cx="9144000" cy="671874"/>
          </a:xfrm>
          <a:prstGeom prst="rect">
            <a:avLst/>
          </a:prstGeom>
          <a:gradFill flip="none" rotWithShape="1">
            <a:gsLst>
              <a:gs pos="48000">
                <a:srgbClr val="21386A"/>
              </a:gs>
              <a:gs pos="100000">
                <a:srgbClr val="8E7E2E"/>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F674CA67-DD21-8043-AD24-58925882A109}"/>
              </a:ext>
            </a:extLst>
          </p:cNvPr>
          <p:cNvPicPr>
            <a:picLocks noChangeAspect="1"/>
          </p:cNvPicPr>
          <p:nvPr userDrawn="1"/>
        </p:nvPicPr>
        <p:blipFill>
          <a:blip r:embed="rId20">
            <a:alphaModFix/>
          </a:blip>
          <a:stretch>
            <a:fillRect/>
          </a:stretch>
        </p:blipFill>
        <p:spPr>
          <a:xfrm>
            <a:off x="298188" y="4539884"/>
            <a:ext cx="1760102" cy="470442"/>
          </a:xfrm>
          <a:prstGeom prst="rect">
            <a:avLst/>
          </a:prstGeom>
        </p:spPr>
      </p:pic>
      <p:sp>
        <p:nvSpPr>
          <p:cNvPr id="13" name="TextBox 12">
            <a:extLst>
              <a:ext uri="{FF2B5EF4-FFF2-40B4-BE49-F238E27FC236}">
                <a16:creationId xmlns:a16="http://schemas.microsoft.com/office/drawing/2014/main" id="{5EFACAD1-D0A6-9749-A5C6-07C38D8E6F7D}"/>
              </a:ext>
            </a:extLst>
          </p:cNvPr>
          <p:cNvSpPr txBox="1"/>
          <p:nvPr userDrawn="1"/>
        </p:nvSpPr>
        <p:spPr>
          <a:xfrm>
            <a:off x="7926850" y="4846638"/>
            <a:ext cx="939338" cy="138499"/>
          </a:xfrm>
          <a:prstGeom prst="rect">
            <a:avLst/>
          </a:prstGeom>
          <a:noFill/>
        </p:spPr>
        <p:txBody>
          <a:bodyPr wrap="square" lIns="0" tIns="0" rIns="0" bIns="0" rtlCol="0">
            <a:spAutoFit/>
          </a:bodyPr>
          <a:lstStyle/>
          <a:p>
            <a:pPr algn="r"/>
            <a:fld id="{A98891B2-5225-5C40-A770-7C3A43B5E5B1}" type="slidenum">
              <a:rPr lang="en-US" sz="900" b="0" i="0" smtClean="0">
                <a:solidFill>
                  <a:schemeClr val="bg1"/>
                </a:solidFill>
                <a:latin typeface="Arial" panose="020B0604020202020204" pitchFamily="34" charset="0"/>
                <a:cs typeface="Arial" panose="020B0604020202020204" pitchFamily="34" charset="0"/>
              </a:rPr>
              <a:pPr algn="r"/>
              <a:t>‹#›</a:t>
            </a:fld>
            <a:endParaRPr lang="en-US" sz="900" b="0" i="0">
              <a:solidFill>
                <a:schemeClr val="bg1"/>
              </a:solidFill>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a16="http://schemas.microsoft.com/office/drawing/2014/main" id="{5BBF0D1E-D39F-498A-B6EF-50142DC5BE7A}"/>
              </a:ext>
            </a:extLst>
          </p:cNvPr>
          <p:cNvSpPr txBox="1">
            <a:spLocks/>
          </p:cNvSpPr>
          <p:nvPr userDrawn="1"/>
        </p:nvSpPr>
        <p:spPr>
          <a:xfrm>
            <a:off x="3200400" y="4683953"/>
            <a:ext cx="2518853" cy="24721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200">
                <a:solidFill>
                  <a:schemeClr val="bg1"/>
                </a:solidFill>
              </a:rPr>
              <a:t>Queen Mary Academy</a:t>
            </a:r>
          </a:p>
        </p:txBody>
      </p:sp>
      <p:sp>
        <p:nvSpPr>
          <p:cNvPr id="8" name="Content Placeholder 2">
            <a:extLst>
              <a:ext uri="{FF2B5EF4-FFF2-40B4-BE49-F238E27FC236}">
                <a16:creationId xmlns:a16="http://schemas.microsoft.com/office/drawing/2014/main" id="{3A2EDF8C-F912-42F7-BAB5-ED20A049F86A}"/>
              </a:ext>
            </a:extLst>
          </p:cNvPr>
          <p:cNvSpPr txBox="1">
            <a:spLocks/>
          </p:cNvSpPr>
          <p:nvPr userDrawn="1"/>
        </p:nvSpPr>
        <p:spPr>
          <a:xfrm>
            <a:off x="5719254" y="4695856"/>
            <a:ext cx="2971800" cy="2353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500" b="1" kern="1200">
                <a:solidFill>
                  <a:srgbClr val="1C3D7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sz="1200" b="0">
                <a:solidFill>
                  <a:schemeClr val="bg1"/>
                </a:solidFill>
              </a:rPr>
              <a:t>&lt;Insert body name&gt;</a:t>
            </a:r>
          </a:p>
        </p:txBody>
      </p:sp>
    </p:spTree>
    <p:extLst>
      <p:ext uri="{BB962C8B-B14F-4D97-AF65-F5344CB8AC3E}">
        <p14:creationId xmlns:p14="http://schemas.microsoft.com/office/powerpoint/2010/main" val="247695733"/>
      </p:ext>
    </p:extLst>
  </p:cSld>
  <p:clrMap bg1="lt1" tx1="dk1" bg2="lt2" tx2="dk2" accent1="accent1" accent2="accent2" accent3="accent3" accent4="accent4" accent5="accent5" accent6="accent6" hlink="hlink" folHlink="folHlink"/>
  <p:sldLayoutIdLst>
    <p:sldLayoutId id="2147483885"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6" r:id="rId18"/>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6">
          <p15:clr>
            <a:srgbClr val="F26B43"/>
          </p15:clr>
        </p15:guide>
        <p15:guide id="2" pos="1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66171"/>
      </p:ext>
    </p:extLst>
  </p:cSld>
  <p:clrMap bg1="lt1" tx1="dk1" bg2="lt2" tx2="dk2" accent1="accent1" accent2="accent2" accent3="accent3" accent4="accent4" accent5="accent5" accent6="accent6" hlink="hlink" folHlink="folHlink"/>
  <p:sldLayoutIdLst>
    <p:sldLayoutId id="2147483844" r:id="rId1"/>
    <p:sldLayoutId id="2147483884"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elearning@qmul.ac.uk" TargetMode="External"/><Relationship Id="rId2" Type="http://schemas.openxmlformats.org/officeDocument/2006/relationships/hyperlink" Target="https://elearning.qmul.ac.uk/qengage-and-learners-analytics/"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e1akj3w2d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menti.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XscUZ8dIa-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5F64A54B-60B4-487D-84D4-C72DC8064A2E}"/>
              </a:ext>
            </a:extLst>
          </p:cNvPr>
          <p:cNvSpPr>
            <a:spLocks noGrp="1"/>
          </p:cNvSpPr>
          <p:nvPr>
            <p:ph sz="quarter" idx="10" hasCustomPrompt="1"/>
          </p:nvPr>
        </p:nvSpPr>
        <p:spPr>
          <a:xfrm>
            <a:off x="943599" y="1751595"/>
            <a:ext cx="7870825" cy="1171575"/>
          </a:xfrm>
          <a:prstGeom prst="rect">
            <a:avLst/>
          </a:prstGeom>
        </p:spPr>
        <p:txBody>
          <a:bodyPr/>
          <a:lstStyle>
            <a:lvl1pPr marL="0" indent="0">
              <a:buNone/>
              <a:defRPr sz="4000" b="1">
                <a:solidFill>
                  <a:schemeClr val="bg1"/>
                </a:solidFill>
                <a:latin typeface="Arial" panose="020B0604020202020204" pitchFamily="34" charset="0"/>
                <a:cs typeface="Arial" panose="020B0604020202020204" pitchFamily="34" charset="0"/>
              </a:defRPr>
            </a:lvl1pPr>
          </a:lstStyle>
          <a:p>
            <a:r>
              <a:rPr lang="en-US"/>
              <a:t>Queen Mary</a:t>
            </a:r>
          </a:p>
          <a:p>
            <a:r>
              <a:rPr lang="en-US"/>
              <a:t>Academy</a:t>
            </a:r>
          </a:p>
        </p:txBody>
      </p:sp>
      <p:sp>
        <p:nvSpPr>
          <p:cNvPr id="9" name="Content Placeholder 2">
            <a:extLst>
              <a:ext uri="{FF2B5EF4-FFF2-40B4-BE49-F238E27FC236}">
                <a16:creationId xmlns:a16="http://schemas.microsoft.com/office/drawing/2014/main" id="{E76A6423-C140-4015-960E-71176CDC6E12}"/>
              </a:ext>
            </a:extLst>
          </p:cNvPr>
          <p:cNvSpPr>
            <a:spLocks noGrp="1"/>
          </p:cNvSpPr>
          <p:nvPr>
            <p:ph sz="quarter" idx="11" hasCustomPrompt="1"/>
          </p:nvPr>
        </p:nvSpPr>
        <p:spPr>
          <a:xfrm>
            <a:off x="943598" y="3154680"/>
            <a:ext cx="7870825" cy="1013392"/>
          </a:xfrm>
          <a:prstGeom prst="rect">
            <a:avLst/>
          </a:prstGeom>
        </p:spPr>
        <p:txBody>
          <a:bodyPr lIns="91440" tIns="45720" rIns="91440" bIns="45720" anchor="t"/>
          <a:lstStyle>
            <a:lvl1pPr marL="0" indent="0">
              <a:buNone/>
              <a:defRPr sz="2000" b="0">
                <a:solidFill>
                  <a:schemeClr val="bg1"/>
                </a:solidFill>
                <a:latin typeface="Arial" panose="020B0604020202020204" pitchFamily="34" charset="0"/>
                <a:cs typeface="Arial" panose="020B0604020202020204" pitchFamily="34" charset="0"/>
              </a:defRPr>
            </a:lvl1pPr>
          </a:lstStyle>
          <a:p>
            <a:r>
              <a:rPr lang="en-US" b="1">
                <a:latin typeface="Arial"/>
                <a:cs typeface="Arial"/>
              </a:rPr>
              <a:t>Learner Engagement Analytics (LEA) </a:t>
            </a:r>
          </a:p>
          <a:p>
            <a:r>
              <a:rPr lang="en-US" sz="1800">
                <a:latin typeface="Arial"/>
                <a:cs typeface="Arial"/>
              </a:rPr>
              <a:t>Dr. Christine Couper (Learning Analytics Consultant)</a:t>
            </a:r>
          </a:p>
          <a:p>
            <a:r>
              <a:rPr lang="en-US" sz="1800">
                <a:latin typeface="Arial"/>
                <a:cs typeface="Arial"/>
              </a:rPr>
              <a:t>Graeme Hathaway (Innovation and Learning Manager)</a:t>
            </a:r>
          </a:p>
        </p:txBody>
      </p:sp>
    </p:spTree>
    <p:extLst>
      <p:ext uri="{BB962C8B-B14F-4D97-AF65-F5344CB8AC3E}">
        <p14:creationId xmlns:p14="http://schemas.microsoft.com/office/powerpoint/2010/main" val="2143892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Governance - Purpose of Learner Analytics (2)</a:t>
            </a:r>
          </a:p>
        </p:txBody>
      </p:sp>
      <p:sp>
        <p:nvSpPr>
          <p:cNvPr id="3" name="Text Placeholder 2"/>
          <p:cNvSpPr>
            <a:spLocks noGrp="1"/>
          </p:cNvSpPr>
          <p:nvPr>
            <p:ph type="body" sz="quarter" idx="13"/>
          </p:nvPr>
        </p:nvSpPr>
        <p:spPr/>
        <p:txBody>
          <a:bodyPr/>
          <a:lstStyle/>
          <a:p>
            <a:pPr marL="0" indent="0">
              <a:spcBef>
                <a:spcPts val="0"/>
              </a:spcBef>
              <a:spcAft>
                <a:spcPts val="600"/>
              </a:spcAft>
              <a:buNone/>
            </a:pPr>
            <a:r>
              <a:rPr lang="en-GB" b="1"/>
              <a:t>Coping with scale</a:t>
            </a:r>
          </a:p>
          <a:p>
            <a:pPr>
              <a:spcBef>
                <a:spcPts val="0"/>
              </a:spcBef>
              <a:spcAft>
                <a:spcPts val="600"/>
              </a:spcAft>
            </a:pPr>
            <a:r>
              <a:rPr lang="en-GB"/>
              <a:t>As part of an enhanced staff engagement programme, Learner Analytics can help strengthen the academic relationship by doing some of the heavy lifting of identifying individuals or groups of individuals that might benefit from particular interventions or information from staff. </a:t>
            </a:r>
          </a:p>
          <a:p>
            <a:pPr marL="0" indent="0">
              <a:spcBef>
                <a:spcPts val="0"/>
              </a:spcBef>
              <a:spcAft>
                <a:spcPts val="600"/>
              </a:spcAft>
              <a:buNone/>
            </a:pPr>
            <a:r>
              <a:rPr lang="en-GB" b="1"/>
              <a:t>Student Experience</a:t>
            </a:r>
          </a:p>
          <a:p>
            <a:pPr>
              <a:spcBef>
                <a:spcPts val="0"/>
              </a:spcBef>
              <a:spcAft>
                <a:spcPts val="600"/>
              </a:spcAft>
            </a:pPr>
            <a:r>
              <a:rPr lang="en-GB"/>
              <a:t>To improve progression and retention, ensure that our academic offerings align with the needs and goals of students, support satisfaction and wellbeing, and engender a more personalised learning experience.</a:t>
            </a:r>
          </a:p>
          <a:p>
            <a:pPr>
              <a:spcBef>
                <a:spcPts val="0"/>
              </a:spcBef>
              <a:spcAft>
                <a:spcPts val="600"/>
              </a:spcAft>
            </a:pPr>
            <a:r>
              <a:rPr lang="en-GB"/>
              <a:t>To promote critical reflection skills and enable our students to take responsibility for their own learning. </a:t>
            </a:r>
          </a:p>
          <a:p>
            <a:pPr>
              <a:spcBef>
                <a:spcPts val="0"/>
              </a:spcBef>
              <a:spcAft>
                <a:spcPts val="600"/>
              </a:spcAft>
            </a:pPr>
            <a:endParaRPr lang="en-GB"/>
          </a:p>
        </p:txBody>
      </p:sp>
      <p:sp>
        <p:nvSpPr>
          <p:cNvPr id="4" name="TextBox 3">
            <a:extLst>
              <a:ext uri="{FF2B5EF4-FFF2-40B4-BE49-F238E27FC236}">
                <a16:creationId xmlns:a16="http://schemas.microsoft.com/office/drawing/2014/main" id="{414E99B0-73B4-47AF-9224-02A0AF7AD022}"/>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15475953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Governance - Purpose of Learner Analytics (3)</a:t>
            </a:r>
          </a:p>
        </p:txBody>
      </p:sp>
      <p:sp>
        <p:nvSpPr>
          <p:cNvPr id="3" name="Text Placeholder 2"/>
          <p:cNvSpPr>
            <a:spLocks noGrp="1"/>
          </p:cNvSpPr>
          <p:nvPr>
            <p:ph type="body" sz="quarter" idx="13"/>
          </p:nvPr>
        </p:nvSpPr>
        <p:spPr>
          <a:xfrm>
            <a:off x="186596" y="1272913"/>
            <a:ext cx="8672097" cy="2952750"/>
          </a:xfrm>
        </p:spPr>
        <p:txBody>
          <a:bodyPr/>
          <a:lstStyle/>
          <a:p>
            <a:pPr marL="0" indent="0">
              <a:spcBef>
                <a:spcPts val="0"/>
              </a:spcBef>
              <a:spcAft>
                <a:spcPts val="600"/>
              </a:spcAft>
              <a:buNone/>
            </a:pPr>
            <a:r>
              <a:rPr lang="en-GB" b="1"/>
              <a:t>Skills</a:t>
            </a:r>
          </a:p>
          <a:p>
            <a:pPr>
              <a:spcBef>
                <a:spcPts val="0"/>
              </a:spcBef>
              <a:spcAft>
                <a:spcPts val="600"/>
              </a:spcAft>
            </a:pPr>
            <a:r>
              <a:rPr lang="en-GB"/>
              <a:t>Interactions with Learner Analytics as part of the university learning experience can help our students build 'digital savviness' and prompt more critical reflection on how data about them is being used more generally, what consent might actually mean and how algorithms work across datasets to define and profile individuals.</a:t>
            </a:r>
          </a:p>
          <a:p>
            <a:pPr>
              <a:spcBef>
                <a:spcPts val="0"/>
              </a:spcBef>
              <a:spcAft>
                <a:spcPts val="600"/>
              </a:spcAft>
            </a:pPr>
            <a:r>
              <a:rPr lang="en-GB"/>
              <a:t>Learner Analytics approaches can also be used to promote the development of key employability skills. </a:t>
            </a:r>
          </a:p>
          <a:p>
            <a:pPr>
              <a:spcBef>
                <a:spcPts val="0"/>
              </a:spcBef>
              <a:spcAft>
                <a:spcPts val="600"/>
              </a:spcAft>
            </a:pPr>
            <a:r>
              <a:rPr lang="en-GB"/>
              <a:t>Supporting staff to develop skills in working with Learner Analytics applications is also an investment in institutional capacity and leadership. </a:t>
            </a:r>
          </a:p>
          <a:p>
            <a:pPr marL="0" indent="0">
              <a:spcBef>
                <a:spcPts val="0"/>
              </a:spcBef>
              <a:spcAft>
                <a:spcPts val="600"/>
              </a:spcAft>
              <a:buNone/>
            </a:pPr>
            <a:r>
              <a:rPr lang="en-GB" b="1"/>
              <a:t>Efficiency</a:t>
            </a:r>
          </a:p>
          <a:p>
            <a:pPr>
              <a:spcBef>
                <a:spcPts val="0"/>
              </a:spcBef>
              <a:spcAft>
                <a:spcPts val="600"/>
              </a:spcAft>
            </a:pPr>
            <a:r>
              <a:rPr lang="en-GB"/>
              <a:t>Learner Analytics can be used to evaluate and demonstrate institutional efficiency through:</a:t>
            </a:r>
          </a:p>
          <a:p>
            <a:pPr marL="0" indent="0">
              <a:spcBef>
                <a:spcPts val="0"/>
              </a:spcBef>
              <a:spcAft>
                <a:spcPts val="600"/>
              </a:spcAft>
              <a:buNone/>
            </a:pPr>
            <a:r>
              <a:rPr lang="en-GB"/>
              <a:t>(a) measuring the impact of initiatives and validating that benefits are being realised and </a:t>
            </a:r>
          </a:p>
          <a:p>
            <a:pPr marL="0" indent="0">
              <a:spcBef>
                <a:spcPts val="0"/>
              </a:spcBef>
              <a:spcAft>
                <a:spcPts val="600"/>
              </a:spcAft>
              <a:buNone/>
            </a:pPr>
            <a:r>
              <a:rPr lang="en-GB"/>
              <a:t>(b) demonstrating that publicly funded resource is being deployed in support of the best outcomes of all students.</a:t>
            </a:r>
          </a:p>
          <a:p>
            <a:pPr>
              <a:spcBef>
                <a:spcPts val="0"/>
              </a:spcBef>
              <a:spcAft>
                <a:spcPts val="600"/>
              </a:spcAft>
            </a:pPr>
            <a:endParaRPr lang="en-GB"/>
          </a:p>
        </p:txBody>
      </p:sp>
      <p:sp>
        <p:nvSpPr>
          <p:cNvPr id="4" name="TextBox 3">
            <a:extLst>
              <a:ext uri="{FF2B5EF4-FFF2-40B4-BE49-F238E27FC236}">
                <a16:creationId xmlns:a16="http://schemas.microsoft.com/office/drawing/2014/main" id="{70F407DD-5A83-4C9E-8C47-EE87917648AE}"/>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1708311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QEngage 4 – two personas released</a:t>
            </a:r>
          </a:p>
        </p:txBody>
      </p:sp>
      <p:sp>
        <p:nvSpPr>
          <p:cNvPr id="3" name="Text Placeholder 2"/>
          <p:cNvSpPr>
            <a:spLocks noGrp="1"/>
          </p:cNvSpPr>
          <p:nvPr>
            <p:ph type="body" sz="quarter" idx="13"/>
          </p:nvPr>
        </p:nvSpPr>
        <p:spPr/>
        <p:txBody>
          <a:bodyPr lIns="91440" tIns="45720" rIns="91440" bIns="45720" anchor="t"/>
          <a:lstStyle/>
          <a:p>
            <a:pPr marL="0" indent="0">
              <a:spcBef>
                <a:spcPts val="0"/>
              </a:spcBef>
              <a:spcAft>
                <a:spcPts val="600"/>
              </a:spcAft>
              <a:buNone/>
            </a:pPr>
            <a:r>
              <a:rPr lang="en-GB" b="1"/>
              <a:t>Released</a:t>
            </a:r>
          </a:p>
          <a:p>
            <a:pPr>
              <a:spcBef>
                <a:spcPts val="0"/>
              </a:spcBef>
              <a:spcAft>
                <a:spcPts val="600"/>
              </a:spcAft>
            </a:pPr>
            <a:r>
              <a:rPr lang="en-GB">
                <a:solidFill>
                  <a:schemeClr val="accent2"/>
                </a:solidFill>
              </a:rPr>
              <a:t>Advisor </a:t>
            </a:r>
            <a:endParaRPr lang="en-GB">
              <a:solidFill>
                <a:schemeClr val="accent2"/>
              </a:solidFill>
              <a:cs typeface="Arial"/>
            </a:endParaRPr>
          </a:p>
          <a:p>
            <a:pPr>
              <a:spcBef>
                <a:spcPts val="0"/>
              </a:spcBef>
              <a:spcAft>
                <a:spcPts val="600"/>
              </a:spcAft>
            </a:pPr>
            <a:r>
              <a:rPr lang="en-GB">
                <a:solidFill>
                  <a:schemeClr val="accent6"/>
                </a:solidFill>
              </a:rPr>
              <a:t>Module Lead </a:t>
            </a:r>
            <a:endParaRPr lang="en-GB">
              <a:solidFill>
                <a:schemeClr val="accent6"/>
              </a:solidFill>
              <a:cs typeface="Arial"/>
            </a:endParaRPr>
          </a:p>
          <a:p>
            <a:pPr>
              <a:spcBef>
                <a:spcPts val="0"/>
              </a:spcBef>
              <a:spcAft>
                <a:spcPts val="600"/>
              </a:spcAft>
            </a:pPr>
            <a:r>
              <a:rPr lang="en-GB"/>
              <a:t>Student Support Officers (SSOs) will be able to use the Advisor persona</a:t>
            </a:r>
            <a:endParaRPr lang="en-GB">
              <a:cs typeface="Arial"/>
            </a:endParaRPr>
          </a:p>
          <a:p>
            <a:pPr marL="0" indent="0">
              <a:spcBef>
                <a:spcPts val="0"/>
              </a:spcBef>
              <a:spcAft>
                <a:spcPts val="600"/>
              </a:spcAft>
              <a:buNone/>
            </a:pPr>
            <a:r>
              <a:rPr lang="en-GB" b="1"/>
              <a:t>To be released during Semester 2</a:t>
            </a:r>
          </a:p>
          <a:p>
            <a:pPr>
              <a:spcBef>
                <a:spcPts val="0"/>
              </a:spcBef>
              <a:spcAft>
                <a:spcPts val="600"/>
              </a:spcAft>
            </a:pPr>
            <a:r>
              <a:rPr lang="en-GB"/>
              <a:t>Programme Lead/ Director of Education/ Head of School.</a:t>
            </a:r>
          </a:p>
          <a:p>
            <a:pPr>
              <a:spcBef>
                <a:spcPts val="0"/>
              </a:spcBef>
              <a:spcAft>
                <a:spcPts val="600"/>
              </a:spcAft>
            </a:pPr>
            <a:r>
              <a:rPr lang="en-GB"/>
              <a:t>Student Dashboard – as a Beta Test</a:t>
            </a:r>
          </a:p>
          <a:p>
            <a:pPr>
              <a:spcBef>
                <a:spcPts val="0"/>
              </a:spcBef>
              <a:spcAft>
                <a:spcPts val="600"/>
              </a:spcAft>
            </a:pPr>
            <a:endParaRPr lang="en-GB"/>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794456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Select the </a:t>
            </a:r>
            <a:r>
              <a:rPr lang="en-GB" dirty="0">
                <a:solidFill>
                  <a:schemeClr val="accent2"/>
                </a:solidFill>
              </a:rPr>
              <a:t>Advisor</a:t>
            </a:r>
            <a:r>
              <a:rPr lang="en-GB" dirty="0"/>
              <a:t> Persona</a:t>
            </a:r>
          </a:p>
        </p:txBody>
      </p:sp>
      <p:sp>
        <p:nvSpPr>
          <p:cNvPr id="4" name="TextBox 3">
            <a:extLst>
              <a:ext uri="{FF2B5EF4-FFF2-40B4-BE49-F238E27FC236}">
                <a16:creationId xmlns:a16="http://schemas.microsoft.com/office/drawing/2014/main" id="{4EC2508D-ABAC-400F-AC80-AACE46CA1804}"/>
              </a:ext>
            </a:extLst>
          </p:cNvPr>
          <p:cNvSpPr txBox="1"/>
          <p:nvPr/>
        </p:nvSpPr>
        <p:spPr>
          <a:xfrm>
            <a:off x="7240988"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6" name="Content Placeholder 5">
            <a:extLst>
              <a:ext uri="{FF2B5EF4-FFF2-40B4-BE49-F238E27FC236}">
                <a16:creationId xmlns:a16="http://schemas.microsoft.com/office/drawing/2014/main" id="{6D7845FF-7B60-49DF-9B6E-B652EB62B233}"/>
              </a:ext>
            </a:extLst>
          </p:cNvPr>
          <p:cNvPicPr>
            <a:picLocks noChangeAspect="1"/>
          </p:cNvPicPr>
          <p:nvPr/>
        </p:nvPicPr>
        <p:blipFill>
          <a:blip r:embed="rId3"/>
          <a:stretch>
            <a:fillRect/>
          </a:stretch>
        </p:blipFill>
        <p:spPr>
          <a:xfrm>
            <a:off x="1511341" y="907773"/>
            <a:ext cx="6018584" cy="3372679"/>
          </a:xfrm>
          <a:prstGeom prst="rect">
            <a:avLst/>
          </a:prstGeom>
        </p:spPr>
      </p:pic>
      <p:sp>
        <p:nvSpPr>
          <p:cNvPr id="7" name="Rectangle 6"/>
          <p:cNvSpPr/>
          <p:nvPr/>
        </p:nvSpPr>
        <p:spPr>
          <a:xfrm>
            <a:off x="3379304" y="1795670"/>
            <a:ext cx="987287" cy="967408"/>
          </a:xfrm>
          <a:prstGeom prst="rect">
            <a:avLst/>
          </a:prstGeom>
          <a:noFill/>
          <a:ln w="381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2764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8" y="262396"/>
            <a:ext cx="3949682" cy="1036377"/>
          </a:xfrm>
        </p:spPr>
        <p:txBody>
          <a:bodyPr/>
          <a:lstStyle/>
          <a:p>
            <a:r>
              <a:rPr lang="en-GB" dirty="0"/>
              <a:t>Student Overview</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6" name="Picture 5">
            <a:extLst>
              <a:ext uri="{FF2B5EF4-FFF2-40B4-BE49-F238E27FC236}">
                <a16:creationId xmlns:a16="http://schemas.microsoft.com/office/drawing/2014/main" id="{F53D3968-6487-45DD-819A-8145FEED70FA}"/>
              </a:ext>
            </a:extLst>
          </p:cNvPr>
          <p:cNvPicPr>
            <a:picLocks noChangeAspect="1"/>
          </p:cNvPicPr>
          <p:nvPr/>
        </p:nvPicPr>
        <p:blipFill>
          <a:blip r:embed="rId2"/>
          <a:stretch>
            <a:fillRect/>
          </a:stretch>
        </p:blipFill>
        <p:spPr>
          <a:xfrm>
            <a:off x="3534652" y="262396"/>
            <a:ext cx="5125355" cy="3998456"/>
          </a:xfrm>
          <a:prstGeom prst="rect">
            <a:avLst/>
          </a:prstGeom>
        </p:spPr>
      </p:pic>
    </p:spTree>
    <p:extLst>
      <p:ext uri="{BB962C8B-B14F-4D97-AF65-F5344CB8AC3E}">
        <p14:creationId xmlns:p14="http://schemas.microsoft.com/office/powerpoint/2010/main" val="3205893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8" y="262396"/>
            <a:ext cx="3949682" cy="1036377"/>
          </a:xfrm>
        </p:spPr>
        <p:txBody>
          <a:bodyPr/>
          <a:lstStyle/>
          <a:p>
            <a:r>
              <a:rPr lang="en-GB" dirty="0"/>
              <a:t>Student Overview</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5" name="Picture 4">
            <a:extLst>
              <a:ext uri="{FF2B5EF4-FFF2-40B4-BE49-F238E27FC236}">
                <a16:creationId xmlns:a16="http://schemas.microsoft.com/office/drawing/2014/main" id="{838D1275-AE35-4A1D-8F36-00977D9748EF}"/>
              </a:ext>
            </a:extLst>
          </p:cNvPr>
          <p:cNvPicPr>
            <a:picLocks noChangeAspect="1"/>
          </p:cNvPicPr>
          <p:nvPr/>
        </p:nvPicPr>
        <p:blipFill>
          <a:blip r:embed="rId2"/>
          <a:stretch>
            <a:fillRect/>
          </a:stretch>
        </p:blipFill>
        <p:spPr>
          <a:xfrm>
            <a:off x="3388655" y="160354"/>
            <a:ext cx="5237433" cy="4109015"/>
          </a:xfrm>
          <a:prstGeom prst="rect">
            <a:avLst/>
          </a:prstGeom>
        </p:spPr>
      </p:pic>
    </p:spTree>
    <p:extLst>
      <p:ext uri="{BB962C8B-B14F-4D97-AF65-F5344CB8AC3E}">
        <p14:creationId xmlns:p14="http://schemas.microsoft.com/office/powerpoint/2010/main" val="40223152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8" y="262396"/>
            <a:ext cx="3163641" cy="1036377"/>
          </a:xfrm>
        </p:spPr>
        <p:txBody>
          <a:bodyPr/>
          <a:lstStyle/>
          <a:p>
            <a:r>
              <a:rPr lang="en-GB" dirty="0"/>
              <a:t>Student Overview – with drill down</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5" name="Picture 4">
            <a:extLst>
              <a:ext uri="{FF2B5EF4-FFF2-40B4-BE49-F238E27FC236}">
                <a16:creationId xmlns:a16="http://schemas.microsoft.com/office/drawing/2014/main" id="{905CACA1-8162-4798-A079-330A165A90CF}"/>
              </a:ext>
            </a:extLst>
          </p:cNvPr>
          <p:cNvPicPr>
            <a:picLocks noChangeAspect="1"/>
          </p:cNvPicPr>
          <p:nvPr/>
        </p:nvPicPr>
        <p:blipFill>
          <a:blip r:embed="rId2"/>
          <a:stretch>
            <a:fillRect/>
          </a:stretch>
        </p:blipFill>
        <p:spPr>
          <a:xfrm>
            <a:off x="3542336" y="262396"/>
            <a:ext cx="5121046" cy="4000324"/>
          </a:xfrm>
          <a:prstGeom prst="rect">
            <a:avLst/>
          </a:prstGeom>
        </p:spPr>
      </p:pic>
      <p:sp>
        <p:nvSpPr>
          <p:cNvPr id="7" name="Text Placeholder 6">
            <a:extLst>
              <a:ext uri="{FF2B5EF4-FFF2-40B4-BE49-F238E27FC236}">
                <a16:creationId xmlns:a16="http://schemas.microsoft.com/office/drawing/2014/main" id="{24CF8AD0-3DE9-44F7-B9D5-D487B18D310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64769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8" y="262396"/>
            <a:ext cx="3163641" cy="1036377"/>
          </a:xfrm>
        </p:spPr>
        <p:txBody>
          <a:bodyPr/>
          <a:lstStyle/>
          <a:p>
            <a:r>
              <a:rPr lang="en-GB" dirty="0"/>
              <a:t>Module Level Detail</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6" name="Picture 5">
            <a:extLst>
              <a:ext uri="{FF2B5EF4-FFF2-40B4-BE49-F238E27FC236}">
                <a16:creationId xmlns:a16="http://schemas.microsoft.com/office/drawing/2014/main" id="{D96E6715-BE1E-4ABF-AAAC-5DF31DCE6AC2}"/>
              </a:ext>
            </a:extLst>
          </p:cNvPr>
          <p:cNvPicPr>
            <a:picLocks noChangeAspect="1"/>
          </p:cNvPicPr>
          <p:nvPr/>
        </p:nvPicPr>
        <p:blipFill>
          <a:blip r:embed="rId2"/>
          <a:stretch>
            <a:fillRect/>
          </a:stretch>
        </p:blipFill>
        <p:spPr>
          <a:xfrm>
            <a:off x="3719069" y="154578"/>
            <a:ext cx="4398597" cy="4107193"/>
          </a:xfrm>
          <a:prstGeom prst="rect">
            <a:avLst/>
          </a:prstGeom>
        </p:spPr>
      </p:pic>
      <p:sp>
        <p:nvSpPr>
          <p:cNvPr id="7" name="Text Placeholder 6">
            <a:extLst>
              <a:ext uri="{FF2B5EF4-FFF2-40B4-BE49-F238E27FC236}">
                <a16:creationId xmlns:a16="http://schemas.microsoft.com/office/drawing/2014/main" id="{049E9F1A-630B-4B71-806B-7BA8AE05BEF0}"/>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59324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dirty="0"/>
              <a:t>Select the </a:t>
            </a:r>
            <a:r>
              <a:rPr lang="en-GB" dirty="0">
                <a:solidFill>
                  <a:schemeClr val="accent6"/>
                </a:solidFill>
              </a:rPr>
              <a:t>Module Lead</a:t>
            </a:r>
            <a:r>
              <a:rPr lang="en-GB" dirty="0"/>
              <a:t> Persona</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prstClr val="white"/>
                </a:solidFill>
                <a:effectLst/>
                <a:uLnTx/>
                <a:uFillTx/>
                <a:latin typeface="Arial"/>
                <a:ea typeface="+mn-ea"/>
                <a:cs typeface="+mn-cs"/>
              </a:rPr>
              <a:t>LEA</a:t>
            </a:r>
          </a:p>
        </p:txBody>
      </p:sp>
      <p:pic>
        <p:nvPicPr>
          <p:cNvPr id="6" name="Content Placeholder 5">
            <a:extLst>
              <a:ext uri="{FF2B5EF4-FFF2-40B4-BE49-F238E27FC236}">
                <a16:creationId xmlns:a16="http://schemas.microsoft.com/office/drawing/2014/main" id="{6D7845FF-7B60-49DF-9B6E-B652EB62B233}"/>
              </a:ext>
            </a:extLst>
          </p:cNvPr>
          <p:cNvPicPr>
            <a:picLocks noChangeAspect="1"/>
          </p:cNvPicPr>
          <p:nvPr/>
        </p:nvPicPr>
        <p:blipFill>
          <a:blip r:embed="rId2"/>
          <a:stretch>
            <a:fillRect/>
          </a:stretch>
        </p:blipFill>
        <p:spPr>
          <a:xfrm>
            <a:off x="1511341" y="907773"/>
            <a:ext cx="6018584" cy="3372679"/>
          </a:xfrm>
          <a:prstGeom prst="rect">
            <a:avLst/>
          </a:prstGeom>
        </p:spPr>
      </p:pic>
      <p:sp>
        <p:nvSpPr>
          <p:cNvPr id="3" name="Rectangle 2"/>
          <p:cNvSpPr/>
          <p:nvPr/>
        </p:nvSpPr>
        <p:spPr>
          <a:xfrm>
            <a:off x="4505739" y="1795670"/>
            <a:ext cx="987287" cy="967408"/>
          </a:xfrm>
          <a:prstGeom prst="rect">
            <a:avLst/>
          </a:prstGeom>
          <a:noFill/>
          <a:ln w="3810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783"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40634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6" y="262396"/>
            <a:ext cx="4162567" cy="1036377"/>
          </a:xfrm>
        </p:spPr>
        <p:txBody>
          <a:bodyPr/>
          <a:lstStyle/>
          <a:p>
            <a:r>
              <a:rPr lang="en-GB" dirty="0"/>
              <a:t>QMPlus Module Overview</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6" name="Picture 5">
            <a:extLst>
              <a:ext uri="{FF2B5EF4-FFF2-40B4-BE49-F238E27FC236}">
                <a16:creationId xmlns:a16="http://schemas.microsoft.com/office/drawing/2014/main" id="{EC90F4C9-8634-49EE-925C-0000933304D8}"/>
              </a:ext>
            </a:extLst>
          </p:cNvPr>
          <p:cNvPicPr>
            <a:picLocks noChangeAspect="1"/>
          </p:cNvPicPr>
          <p:nvPr/>
        </p:nvPicPr>
        <p:blipFill>
          <a:blip r:embed="rId2"/>
          <a:stretch>
            <a:fillRect/>
          </a:stretch>
        </p:blipFill>
        <p:spPr>
          <a:xfrm>
            <a:off x="4402945" y="154578"/>
            <a:ext cx="4421643" cy="4105812"/>
          </a:xfrm>
          <a:prstGeom prst="rect">
            <a:avLst/>
          </a:prstGeom>
        </p:spPr>
      </p:pic>
    </p:spTree>
    <p:extLst>
      <p:ext uri="{BB962C8B-B14F-4D97-AF65-F5344CB8AC3E}">
        <p14:creationId xmlns:p14="http://schemas.microsoft.com/office/powerpoint/2010/main" val="1167182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6" y="262396"/>
            <a:ext cx="8672097" cy="479355"/>
          </a:xfrm>
        </p:spPr>
        <p:txBody>
          <a:bodyPr/>
          <a:lstStyle/>
          <a:p>
            <a:r>
              <a:rPr lang="en-GB"/>
              <a:t>LEA Workshop Plan</a:t>
            </a:r>
          </a:p>
        </p:txBody>
      </p:sp>
      <p:sp>
        <p:nvSpPr>
          <p:cNvPr id="3" name="Text Placeholder 2"/>
          <p:cNvSpPr>
            <a:spLocks noGrp="1"/>
          </p:cNvSpPr>
          <p:nvPr>
            <p:ph type="body" sz="quarter" idx="13"/>
          </p:nvPr>
        </p:nvSpPr>
        <p:spPr>
          <a:xfrm>
            <a:off x="186595" y="1112631"/>
            <a:ext cx="8672097" cy="2454408"/>
          </a:xfrm>
        </p:spPr>
        <p:txBody>
          <a:bodyPr/>
          <a:lstStyle/>
          <a:p>
            <a:pPr>
              <a:spcBef>
                <a:spcPts val="0"/>
              </a:spcBef>
              <a:spcAft>
                <a:spcPts val="600"/>
              </a:spcAft>
            </a:pPr>
            <a:r>
              <a:rPr lang="en-GB"/>
              <a:t>Welcome</a:t>
            </a:r>
          </a:p>
          <a:p>
            <a:pPr>
              <a:spcBef>
                <a:spcPts val="0"/>
              </a:spcBef>
              <a:spcAft>
                <a:spcPts val="600"/>
              </a:spcAft>
            </a:pPr>
            <a:r>
              <a:rPr lang="en-GB"/>
              <a:t>What is Learning Engagement Analytics (LEA)?</a:t>
            </a:r>
          </a:p>
          <a:p>
            <a:pPr>
              <a:spcBef>
                <a:spcPts val="0"/>
              </a:spcBef>
              <a:spcAft>
                <a:spcPts val="600"/>
              </a:spcAft>
            </a:pPr>
            <a:r>
              <a:rPr lang="en-GB"/>
              <a:t>What does Queen Mary means by LEA?</a:t>
            </a:r>
          </a:p>
          <a:p>
            <a:pPr>
              <a:spcBef>
                <a:spcPts val="0"/>
              </a:spcBef>
              <a:spcAft>
                <a:spcPts val="600"/>
              </a:spcAft>
            </a:pPr>
            <a:r>
              <a:rPr lang="en-GB"/>
              <a:t>Tactical recommendations for 2021-22</a:t>
            </a:r>
          </a:p>
          <a:p>
            <a:pPr>
              <a:spcBef>
                <a:spcPts val="0"/>
              </a:spcBef>
              <a:spcAft>
                <a:spcPts val="600"/>
              </a:spcAft>
            </a:pPr>
            <a:r>
              <a:rPr lang="en-GB"/>
              <a:t>Outcome from the World Café Review</a:t>
            </a:r>
          </a:p>
          <a:p>
            <a:pPr>
              <a:spcBef>
                <a:spcPts val="0"/>
              </a:spcBef>
              <a:spcAft>
                <a:spcPts val="600"/>
              </a:spcAft>
            </a:pPr>
            <a:r>
              <a:rPr lang="en-GB"/>
              <a:t>Governance</a:t>
            </a:r>
          </a:p>
          <a:p>
            <a:pPr>
              <a:spcBef>
                <a:spcPts val="0"/>
              </a:spcBef>
              <a:spcAft>
                <a:spcPts val="600"/>
              </a:spcAft>
            </a:pPr>
            <a:r>
              <a:rPr lang="en-GB"/>
              <a:t>QEngage 4 – personas</a:t>
            </a:r>
          </a:p>
          <a:p>
            <a:pPr>
              <a:spcBef>
                <a:spcPts val="0"/>
              </a:spcBef>
              <a:spcAft>
                <a:spcPts val="600"/>
              </a:spcAft>
            </a:pPr>
            <a:r>
              <a:rPr lang="en-GB"/>
              <a:t>Maximising data quality</a:t>
            </a:r>
          </a:p>
          <a:p>
            <a:pPr>
              <a:spcBef>
                <a:spcPts val="0"/>
              </a:spcBef>
              <a:spcAft>
                <a:spcPts val="600"/>
              </a:spcAft>
            </a:pPr>
            <a:r>
              <a:rPr lang="en-GB"/>
              <a:t>Research – Community of Practice</a:t>
            </a:r>
          </a:p>
          <a:p>
            <a:pPr>
              <a:spcBef>
                <a:spcPts val="0"/>
              </a:spcBef>
              <a:spcAft>
                <a:spcPts val="600"/>
              </a:spcAft>
            </a:pPr>
            <a:r>
              <a:rPr lang="en-GB"/>
              <a:t>Next steps</a:t>
            </a:r>
          </a:p>
          <a:p>
            <a:pPr>
              <a:spcBef>
                <a:spcPts val="0"/>
              </a:spcBef>
              <a:spcAft>
                <a:spcPts val="600"/>
              </a:spcAft>
            </a:pPr>
            <a:r>
              <a:rPr lang="en-GB"/>
              <a:t>Interventions – a discussion led by a member of staff from the School–focus</a:t>
            </a:r>
          </a:p>
          <a:p>
            <a:pPr>
              <a:spcBef>
                <a:spcPts val="0"/>
              </a:spcBef>
              <a:spcAft>
                <a:spcPts val="600"/>
              </a:spcAft>
            </a:pPr>
            <a:r>
              <a:rPr lang="en-GB"/>
              <a:t>Development of a new Strategy</a:t>
            </a:r>
          </a:p>
          <a:p>
            <a:endParaRPr lang="en-GB"/>
          </a:p>
        </p:txBody>
      </p:sp>
      <p:sp>
        <p:nvSpPr>
          <p:cNvPr id="4" name="TextBox 3">
            <a:extLst>
              <a:ext uri="{FF2B5EF4-FFF2-40B4-BE49-F238E27FC236}">
                <a16:creationId xmlns:a16="http://schemas.microsoft.com/office/drawing/2014/main" id="{8337E88B-ABE9-4E97-86BE-E030CE94799D}"/>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357300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6" y="262396"/>
            <a:ext cx="4162567" cy="1036377"/>
          </a:xfrm>
        </p:spPr>
        <p:txBody>
          <a:bodyPr/>
          <a:lstStyle/>
          <a:p>
            <a:r>
              <a:rPr lang="en-GB" dirty="0"/>
              <a:t>QMPlus Markers</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5" name="Picture 4">
            <a:extLst>
              <a:ext uri="{FF2B5EF4-FFF2-40B4-BE49-F238E27FC236}">
                <a16:creationId xmlns:a16="http://schemas.microsoft.com/office/drawing/2014/main" id="{18C83641-30B1-4892-8F16-DF631A6729E1}"/>
              </a:ext>
            </a:extLst>
          </p:cNvPr>
          <p:cNvPicPr>
            <a:picLocks noChangeAspect="1"/>
          </p:cNvPicPr>
          <p:nvPr/>
        </p:nvPicPr>
        <p:blipFill>
          <a:blip r:embed="rId2"/>
          <a:stretch>
            <a:fillRect/>
          </a:stretch>
        </p:blipFill>
        <p:spPr>
          <a:xfrm>
            <a:off x="3852354" y="262396"/>
            <a:ext cx="4293438" cy="4001629"/>
          </a:xfrm>
          <a:prstGeom prst="rect">
            <a:avLst/>
          </a:prstGeom>
        </p:spPr>
      </p:pic>
    </p:spTree>
    <p:extLst>
      <p:ext uri="{BB962C8B-B14F-4D97-AF65-F5344CB8AC3E}">
        <p14:creationId xmlns:p14="http://schemas.microsoft.com/office/powerpoint/2010/main" val="1900147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7" y="262396"/>
            <a:ext cx="3578580" cy="1036377"/>
          </a:xfrm>
        </p:spPr>
        <p:txBody>
          <a:bodyPr/>
          <a:lstStyle/>
          <a:p>
            <a:r>
              <a:rPr lang="en-GB" dirty="0" err="1"/>
              <a:t>QMPlus</a:t>
            </a:r>
            <a:r>
              <a:rPr lang="en-GB" dirty="0"/>
              <a:t> Markers</a:t>
            </a:r>
          </a:p>
        </p:txBody>
      </p:sp>
      <p:sp>
        <p:nvSpPr>
          <p:cNvPr id="4" name="TextBox 3">
            <a:extLst>
              <a:ext uri="{FF2B5EF4-FFF2-40B4-BE49-F238E27FC236}">
                <a16:creationId xmlns:a16="http://schemas.microsoft.com/office/drawing/2014/main" id="{4EC2508D-ABAC-400F-AC80-AACE46CA1804}"/>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dirty="0">
                <a:solidFill>
                  <a:schemeClr val="bg1"/>
                </a:solidFill>
              </a:rPr>
              <a:t>LEA</a:t>
            </a:r>
          </a:p>
        </p:txBody>
      </p:sp>
      <p:pic>
        <p:nvPicPr>
          <p:cNvPr id="6" name="Picture 5">
            <a:extLst>
              <a:ext uri="{FF2B5EF4-FFF2-40B4-BE49-F238E27FC236}">
                <a16:creationId xmlns:a16="http://schemas.microsoft.com/office/drawing/2014/main" id="{D4138E29-3A75-4D11-A9F5-14D025A7E48C}"/>
              </a:ext>
            </a:extLst>
          </p:cNvPr>
          <p:cNvPicPr>
            <a:picLocks noChangeAspect="1"/>
          </p:cNvPicPr>
          <p:nvPr/>
        </p:nvPicPr>
        <p:blipFill>
          <a:blip r:embed="rId2"/>
          <a:stretch>
            <a:fillRect/>
          </a:stretch>
        </p:blipFill>
        <p:spPr>
          <a:xfrm>
            <a:off x="4287685" y="262396"/>
            <a:ext cx="4296698" cy="4003792"/>
          </a:xfrm>
          <a:prstGeom prst="rect">
            <a:avLst/>
          </a:prstGeom>
        </p:spPr>
      </p:pic>
    </p:spTree>
    <p:extLst>
      <p:ext uri="{BB962C8B-B14F-4D97-AF65-F5344CB8AC3E}">
        <p14:creationId xmlns:p14="http://schemas.microsoft.com/office/powerpoint/2010/main" val="77576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Maximising data quality</a:t>
            </a:r>
          </a:p>
        </p:txBody>
      </p:sp>
      <p:sp>
        <p:nvSpPr>
          <p:cNvPr id="3" name="Text Placeholder 2"/>
          <p:cNvSpPr>
            <a:spLocks noGrp="1"/>
          </p:cNvSpPr>
          <p:nvPr>
            <p:ph type="body" sz="quarter" idx="13"/>
          </p:nvPr>
        </p:nvSpPr>
        <p:spPr>
          <a:xfrm>
            <a:off x="186597" y="1311275"/>
            <a:ext cx="3605286" cy="2952750"/>
          </a:xfrm>
        </p:spPr>
        <p:txBody>
          <a:bodyPr lIns="91440" tIns="45720" rIns="91440" bIns="45720" anchor="t"/>
          <a:lstStyle/>
          <a:p>
            <a:pPr>
              <a:spcBef>
                <a:spcPts val="0"/>
              </a:spcBef>
              <a:spcAft>
                <a:spcPts val="600"/>
              </a:spcAft>
            </a:pPr>
            <a:r>
              <a:rPr lang="en-GB" dirty="0"/>
              <a:t>For further information on using the digital tools that maximise data quality contact the QMUL E-Learning Unit:</a:t>
            </a:r>
          </a:p>
          <a:p>
            <a:pPr>
              <a:spcBef>
                <a:spcPts val="0"/>
              </a:spcBef>
              <a:spcAft>
                <a:spcPts val="600"/>
              </a:spcAft>
            </a:pPr>
            <a:r>
              <a:rPr lang="en-GB" dirty="0">
                <a:ea typeface="+mj-lt"/>
                <a:cs typeface="+mj-lt"/>
                <a:hlinkClick r:id="rId2"/>
              </a:rPr>
              <a:t>https://elearning.qmul.ac.uk/qengage-and-learners-analytics/</a:t>
            </a:r>
            <a:r>
              <a:rPr lang="en-GB" dirty="0"/>
              <a:t>  </a:t>
            </a:r>
            <a:endParaRPr lang="en-GB" dirty="0">
              <a:cs typeface="Arial"/>
            </a:endParaRPr>
          </a:p>
          <a:p>
            <a:pPr>
              <a:spcBef>
                <a:spcPts val="0"/>
              </a:spcBef>
              <a:spcAft>
                <a:spcPts val="600"/>
              </a:spcAft>
            </a:pPr>
            <a:r>
              <a:rPr lang="en-GB" dirty="0">
                <a:hlinkClick r:id="rId3"/>
              </a:rPr>
              <a:t>elearning@qmul.ac.uk</a:t>
            </a:r>
            <a:r>
              <a:rPr lang="en-GB" dirty="0"/>
              <a:t> </a:t>
            </a:r>
            <a:endParaRPr lang="en-GB" dirty="0">
              <a:cs typeface="Arial"/>
            </a:endParaRPr>
          </a:p>
          <a:p>
            <a:pPr>
              <a:spcBef>
                <a:spcPts val="0"/>
              </a:spcBef>
              <a:spcAft>
                <a:spcPts val="600"/>
              </a:spcAft>
            </a:pPr>
            <a:endParaRPr lang="en-GB"/>
          </a:p>
        </p:txBody>
      </p:sp>
      <p:graphicFrame>
        <p:nvGraphicFramePr>
          <p:cNvPr id="5" name="Table 4">
            <a:extLst>
              <a:ext uri="{FF2B5EF4-FFF2-40B4-BE49-F238E27FC236}">
                <a16:creationId xmlns:a16="http://schemas.microsoft.com/office/drawing/2014/main" id="{81C03461-2524-49B4-9867-8DC26A5F6A3D}"/>
              </a:ext>
            </a:extLst>
          </p:cNvPr>
          <p:cNvGraphicFramePr>
            <a:graphicFrameLocks noGrp="1"/>
          </p:cNvGraphicFramePr>
          <p:nvPr>
            <p:extLst>
              <p:ext uri="{D42A27DB-BD31-4B8C-83A1-F6EECF244321}">
                <p14:modId xmlns:p14="http://schemas.microsoft.com/office/powerpoint/2010/main" val="3630284711"/>
              </p:ext>
            </p:extLst>
          </p:nvPr>
        </p:nvGraphicFramePr>
        <p:xfrm>
          <a:off x="4018359" y="120550"/>
          <a:ext cx="5049474" cy="4251973"/>
        </p:xfrm>
        <a:graphic>
          <a:graphicData uri="http://schemas.openxmlformats.org/drawingml/2006/table">
            <a:tbl>
              <a:tblPr firstRow="1" bandRow="1">
                <a:tableStyleId>{5C22544A-7EE6-4342-B048-85BDC9FD1C3A}</a:tableStyleId>
              </a:tblPr>
              <a:tblGrid>
                <a:gridCol w="1010078">
                  <a:extLst>
                    <a:ext uri="{9D8B030D-6E8A-4147-A177-3AD203B41FA5}">
                      <a16:colId xmlns:a16="http://schemas.microsoft.com/office/drawing/2014/main" val="289624050"/>
                    </a:ext>
                  </a:extLst>
                </a:gridCol>
                <a:gridCol w="557152">
                  <a:extLst>
                    <a:ext uri="{9D8B030D-6E8A-4147-A177-3AD203B41FA5}">
                      <a16:colId xmlns:a16="http://schemas.microsoft.com/office/drawing/2014/main" val="837752330"/>
                    </a:ext>
                  </a:extLst>
                </a:gridCol>
                <a:gridCol w="1747622">
                  <a:extLst>
                    <a:ext uri="{9D8B030D-6E8A-4147-A177-3AD203B41FA5}">
                      <a16:colId xmlns:a16="http://schemas.microsoft.com/office/drawing/2014/main" val="2155590555"/>
                    </a:ext>
                  </a:extLst>
                </a:gridCol>
                <a:gridCol w="1734622">
                  <a:extLst>
                    <a:ext uri="{9D8B030D-6E8A-4147-A177-3AD203B41FA5}">
                      <a16:colId xmlns:a16="http://schemas.microsoft.com/office/drawing/2014/main" val="4243636681"/>
                    </a:ext>
                  </a:extLst>
                </a:gridCol>
              </a:tblGrid>
              <a:tr h="187725">
                <a:tc>
                  <a:txBody>
                    <a:bodyPr/>
                    <a:lstStyle/>
                    <a:p>
                      <a:pPr algn="ctr" fontAlgn="t"/>
                      <a:r>
                        <a:rPr lang="en-GB" sz="300" u="none" strike="noStrike">
                          <a:effectLst/>
                        </a:rPr>
                        <a:t> </a:t>
                      </a:r>
                      <a:endParaRPr lang="en-GB" sz="300" b="1" i="0" u="none" strike="noStrike">
                        <a:solidFill>
                          <a:srgbClr val="000000"/>
                        </a:solidFill>
                        <a:effectLst/>
                        <a:latin typeface="Calibri" panose="020F0502020204030204" pitchFamily="34" charset="0"/>
                      </a:endParaRPr>
                    </a:p>
                  </a:txBody>
                  <a:tcPr marL="672" marR="672" marT="6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300" u="none" strike="noStrike">
                          <a:effectLst/>
                        </a:rPr>
                        <a:t> </a:t>
                      </a:r>
                      <a:endParaRPr lang="en-GB" sz="300" b="1" i="0" u="none" strike="noStrike">
                        <a:solidFill>
                          <a:srgbClr val="000000"/>
                        </a:solidFill>
                        <a:effectLst/>
                        <a:latin typeface="Calibri" panose="020F0502020204030204" pitchFamily="34" charset="0"/>
                      </a:endParaRPr>
                    </a:p>
                  </a:txBody>
                  <a:tcPr marL="672" marR="672" marT="6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600" b="1" u="none" strike="noStrike">
                          <a:effectLst/>
                        </a:rPr>
                        <a:t>Set Up Guidance</a:t>
                      </a:r>
                      <a:endParaRPr lang="en-GB" sz="600" b="1" i="0" u="none" strike="noStrike">
                        <a:solidFill>
                          <a:srgbClr val="000000"/>
                        </a:solidFill>
                        <a:effectLst/>
                        <a:latin typeface="Calibri" panose="020F0502020204030204" pitchFamily="34" charset="0"/>
                      </a:endParaRPr>
                    </a:p>
                  </a:txBody>
                  <a:tcPr marL="672" marR="672" marT="6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600" b="1" u="none" strike="noStrike">
                          <a:effectLst/>
                        </a:rPr>
                        <a:t>Issues with data</a:t>
                      </a:r>
                    </a:p>
                    <a:p>
                      <a:pPr algn="ctr" fontAlgn="b"/>
                      <a:endParaRPr lang="en-GB" sz="600" b="1" i="0" u="none" strike="noStrike">
                        <a:solidFill>
                          <a:srgbClr val="000000"/>
                        </a:solidFill>
                        <a:effectLst/>
                        <a:latin typeface="Calibri" panose="020F0502020204030204" pitchFamily="34" charset="0"/>
                      </a:endParaRPr>
                    </a:p>
                  </a:txBody>
                  <a:tcPr marL="672" marR="672" marT="6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6849586"/>
                  </a:ext>
                </a:extLst>
              </a:tr>
              <a:tr h="187725">
                <a:tc rowSpan="6">
                  <a:txBody>
                    <a:bodyPr/>
                    <a:lstStyle/>
                    <a:p>
                      <a:pPr algn="ctr" fontAlgn="ctr"/>
                      <a:r>
                        <a:rPr lang="en-GB" sz="600" b="1" u="none" strike="noStrike">
                          <a:effectLst/>
                        </a:rPr>
                        <a:t>QM Plus Markers</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600" u="none" strike="noStrike">
                          <a:effectLst/>
                        </a:rPr>
                        <a:t>QM Plus Logins</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N/A</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N/A</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292246"/>
                  </a:ext>
                </a:extLst>
              </a:tr>
              <a:tr h="272201">
                <a:tc vMerge="1">
                  <a:txBody>
                    <a:bodyPr/>
                    <a:lstStyle/>
                    <a:p>
                      <a:endParaRPr lang="en-GB"/>
                    </a:p>
                  </a:txBody>
                  <a:tcPr/>
                </a:tc>
                <a:tc>
                  <a:txBody>
                    <a:bodyPr/>
                    <a:lstStyle/>
                    <a:p>
                      <a:pPr algn="ctr" fontAlgn="t"/>
                      <a:r>
                        <a:rPr lang="en-GB" sz="600" u="none" strike="noStrike">
                          <a:effectLst/>
                        </a:rPr>
                        <a:t>Quiz Participation</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Use QMPlus Quizzes (https://elearning.qmul.ac.uk/guide/how-to-create-manage-a-quiz/) not H5P or other activities such as SCORM. Please add the full title (Not just short title) when setting up quizzes, if you would like to view meaningful information in QEngage</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Only quizzes set up as recommended in the 'Set Up Guidance' are included in the quiz 'Marker' analysis in QEngage.</a:t>
                      </a:r>
                      <a:br>
                        <a:rPr lang="en-GB" sz="400" u="none" strike="noStrike">
                          <a:effectLst/>
                        </a:rPr>
                      </a:br>
                      <a:br>
                        <a:rPr lang="en-GB" sz="400" u="none" strike="noStrike">
                          <a:effectLst/>
                        </a:rPr>
                      </a:b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3626218"/>
                  </a:ext>
                </a:extLst>
              </a:tr>
              <a:tr h="666424">
                <a:tc vMerge="1">
                  <a:txBody>
                    <a:bodyPr/>
                    <a:lstStyle/>
                    <a:p>
                      <a:endParaRPr lang="en-GB"/>
                    </a:p>
                  </a:txBody>
                  <a:tcPr/>
                </a:tc>
                <a:tc>
                  <a:txBody>
                    <a:bodyPr/>
                    <a:lstStyle/>
                    <a:p>
                      <a:pPr algn="ctr" fontAlgn="t"/>
                      <a:r>
                        <a:rPr lang="en-GB" sz="600" u="none" strike="noStrike">
                          <a:effectLst/>
                        </a:rPr>
                        <a:t>Video Usage</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Move/Store videos and recordings to QMplus Media (Kaltura) and make them available via QMplus don't leave them on Zoom (QMplus media is integrated with Zoom, so all Cloud recordings are automatically transferred to your QMplus account), Collaborate or Teams.  You can also manually upload videos to QMPlus Media using this guide - https://elearning.qmul.ac.uk/guide/uploading-a-video-to-your-my-media-area/</a:t>
                      </a:r>
                      <a:br>
                        <a:rPr lang="en-GB" sz="400" u="none" strike="noStrike">
                          <a:effectLst/>
                        </a:rPr>
                      </a:br>
                      <a:br>
                        <a:rPr lang="en-GB" sz="400" u="none" strike="noStrike">
                          <a:effectLst/>
                        </a:rPr>
                      </a:br>
                      <a:r>
                        <a:rPr lang="en-GB" sz="400" u="none" strike="noStrike">
                          <a:effectLst/>
                        </a:rPr>
                        <a:t>Q-Review- make you Q-Review recordings available via QMPlus (not via public links, emails, or embedding them on a website)</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Q-Review lecture capture recordings set up to allow anonymous access are not included in QEngage, because the user cannot be identified</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55076065"/>
                  </a:ext>
                </a:extLst>
              </a:tr>
              <a:tr h="272201">
                <a:tc vMerge="1">
                  <a:txBody>
                    <a:bodyPr/>
                    <a:lstStyle/>
                    <a:p>
                      <a:endParaRPr lang="en-GB"/>
                    </a:p>
                  </a:txBody>
                  <a:tcPr/>
                </a:tc>
                <a:tc>
                  <a:txBody>
                    <a:bodyPr/>
                    <a:lstStyle/>
                    <a:p>
                      <a:pPr algn="ctr" fontAlgn="t"/>
                      <a:r>
                        <a:rPr lang="en-GB" sz="600" u="none" strike="noStrike">
                          <a:effectLst/>
                        </a:rPr>
                        <a:t>Reading List</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Use Talis Aspire for Reading lists and make your list available via QMplus</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Information about students interactions with their Aspire reading lists is taken directly from Talis.  Therefore, only users who have logged in using their  Queen Mary username and password, prior to accessing reading lists, are included in QEngage</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1296006"/>
                  </a:ext>
                </a:extLst>
              </a:tr>
              <a:tr h="187725">
                <a:tc vMerge="1">
                  <a:txBody>
                    <a:bodyPr/>
                    <a:lstStyle/>
                    <a:p>
                      <a:endParaRPr lang="en-GB"/>
                    </a:p>
                  </a:txBody>
                  <a:tcPr/>
                </a:tc>
                <a:tc>
                  <a:txBody>
                    <a:bodyPr/>
                    <a:lstStyle/>
                    <a:p>
                      <a:pPr algn="ctr" fontAlgn="t"/>
                      <a:r>
                        <a:rPr lang="en-GB" sz="600" u="none" strike="noStrike">
                          <a:effectLst/>
                        </a:rPr>
                        <a:t>Other Content Usage</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N/A</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N/A</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0919275"/>
                  </a:ext>
                </a:extLst>
              </a:tr>
              <a:tr h="910470">
                <a:tc vMerge="1">
                  <a:txBody>
                    <a:bodyPr/>
                    <a:lstStyle/>
                    <a:p>
                      <a:endParaRPr lang="en-GB"/>
                    </a:p>
                  </a:txBody>
                  <a:tcPr/>
                </a:tc>
                <a:tc>
                  <a:txBody>
                    <a:bodyPr/>
                    <a:lstStyle/>
                    <a:p>
                      <a:pPr algn="ctr" fontAlgn="t"/>
                      <a:r>
                        <a:rPr lang="en-GB" sz="600" u="none" strike="noStrike">
                          <a:effectLst/>
                        </a:rPr>
                        <a:t>Assignment Submission</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Please add the full title when setting up assignments, if you would like to view meaningful information in QEngage.</a:t>
                      </a:r>
                      <a:br>
                        <a:rPr lang="en-GB" sz="400" u="none" strike="noStrike">
                          <a:effectLst/>
                        </a:rPr>
                      </a:br>
                      <a:br>
                        <a:rPr lang="en-GB" sz="400" u="none" strike="noStrike">
                          <a:effectLst/>
                        </a:rPr>
                      </a:br>
                      <a:r>
                        <a:rPr lang="en-GB" sz="400" u="none" strike="noStrike">
                          <a:effectLst/>
                        </a:rPr>
                        <a:t>In order to enable the accurate reporting of assignment submission QEngage, it is essential that strict numbering conventions are observed for both on-time and late assignment submission, and associates and non-associates submission points in QMPlus. Please refer the instruction below on how to set up assignments. </a:t>
                      </a:r>
                      <a:br>
                        <a:rPr lang="en-GB" sz="400" u="none" strike="noStrike">
                          <a:effectLst/>
                        </a:rPr>
                      </a:br>
                      <a:br>
                        <a:rPr lang="en-GB" sz="400" u="none" strike="noStrike">
                          <a:effectLst/>
                        </a:rPr>
                      </a:br>
                      <a:r>
                        <a:rPr lang="en-GB" sz="400" u="none" strike="noStrike">
                          <a:effectLst/>
                        </a:rPr>
                        <a:t>Add Module Code in the ID Field (within Common Module settings) while setting up assignments. Here is the link to the guide (step 9 explains how to populate the ID field)  - https://elearning.qmul.ac.uk/guide/creating-a-standard-qmplus-assignment/</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QEngage can only accurately report on submissions due, late submissions, associates and non-associates submission points, if the assignment is set up as indicated in the 'Set Up Guidance'.</a:t>
                      </a:r>
                      <a:br>
                        <a:rPr lang="en-GB" sz="400" u="none" strike="noStrike">
                          <a:effectLst/>
                        </a:rPr>
                      </a:br>
                      <a:br>
                        <a:rPr lang="en-GB" sz="400" u="none" strike="noStrike">
                          <a:effectLst/>
                        </a:rPr>
                      </a:b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470818"/>
                  </a:ext>
                </a:extLst>
              </a:tr>
              <a:tr h="112635">
                <a:tc>
                  <a:txBody>
                    <a:bodyPr/>
                    <a:lstStyle/>
                    <a:p>
                      <a:pPr algn="l" fontAlgn="t"/>
                      <a:r>
                        <a:rPr lang="en-GB" sz="600" b="1" u="none" strike="noStrike">
                          <a:effectLst/>
                        </a:rPr>
                        <a:t> </a:t>
                      </a:r>
                      <a:endParaRPr lang="en-GB" sz="600" b="1" i="0" u="none" strike="noStrike">
                        <a:solidFill>
                          <a:srgbClr val="000000"/>
                        </a:solidFill>
                        <a:effectLst/>
                        <a:latin typeface="Calibri" panose="020F0502020204030204" pitchFamily="34" charset="0"/>
                      </a:endParaRPr>
                    </a:p>
                  </a:txBody>
                  <a:tcPr marL="672" marR="672" marT="6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GB" sz="600" u="none" strike="noStrike">
                          <a:effectLst/>
                        </a:rPr>
                        <a:t> </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en-GB" sz="400" u="none" strike="noStrike">
                          <a:effectLst/>
                        </a:rPr>
                        <a:t> </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en-GB" sz="400" u="none" strike="noStrike">
                          <a:effectLst/>
                        </a:rPr>
                        <a:t> </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30278822"/>
                  </a:ext>
                </a:extLst>
              </a:tr>
              <a:tr h="103248">
                <a:tc rowSpan="4">
                  <a:txBody>
                    <a:bodyPr/>
                    <a:lstStyle/>
                    <a:p>
                      <a:pPr algn="ctr" fontAlgn="ctr"/>
                      <a:r>
                        <a:rPr lang="en-GB" sz="600" b="1" u="none" strike="noStrike">
                          <a:effectLst/>
                        </a:rPr>
                        <a:t>Attendance linked to timetable</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600" u="none" strike="noStrike">
                          <a:effectLst/>
                        </a:rPr>
                        <a:t>Lecture</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t"/>
                      <a:r>
                        <a:rPr lang="en-GB" sz="400" u="none" strike="noStrike">
                          <a:effectLst/>
                        </a:rPr>
                        <a:t>QEngage is set up to report on attendance from the following systems:</a:t>
                      </a:r>
                      <a:br>
                        <a:rPr lang="en-GB" sz="400" u="none" strike="noStrike">
                          <a:effectLst/>
                        </a:rPr>
                      </a:br>
                      <a:r>
                        <a:rPr lang="en-GB" sz="400" u="none" strike="noStrike">
                          <a:effectLst/>
                        </a:rPr>
                        <a:t>1. Attendance Entry app (online register) which is linked to the student timetables</a:t>
                      </a:r>
                      <a:br>
                        <a:rPr lang="en-GB" sz="400" u="none" strike="noStrike">
                          <a:effectLst/>
                        </a:rPr>
                      </a:br>
                      <a:r>
                        <a:rPr lang="en-GB" sz="400" u="none" strike="noStrike">
                          <a:effectLst/>
                        </a:rPr>
                        <a:t>2. Handheld barcode scanners </a:t>
                      </a:r>
                      <a:br>
                        <a:rPr lang="en-GB" sz="400" u="none" strike="noStrike">
                          <a:effectLst/>
                        </a:rPr>
                      </a:br>
                      <a:r>
                        <a:rPr lang="en-GB" sz="400" u="none" strike="noStrike">
                          <a:effectLst/>
                        </a:rPr>
                        <a:t>3. Wall scanners in large lecture theatres</a:t>
                      </a:r>
                      <a:br>
                        <a:rPr lang="en-GB" sz="400" u="none" strike="noStrike">
                          <a:effectLst/>
                        </a:rPr>
                      </a:br>
                      <a:r>
                        <a:rPr lang="en-GB" sz="400" u="none" strike="noStrike">
                          <a:effectLst/>
                        </a:rPr>
                        <a:t>4. E-Clio (School of History’s)  online register</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l" fontAlgn="t"/>
                      <a:r>
                        <a:rPr lang="en-GB" sz="400" u="none" strike="noStrike">
                          <a:effectLst/>
                        </a:rPr>
                        <a:t>The Attendance Entry app method of recording attendance, requires schools to set up their timetables in SCIENTIA and populate the relevant activities with the Tutor/TA’s email, so that he/she will be able to access their registers when they log in to the ‘Attendance Entry’ app.</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1308492"/>
                  </a:ext>
                </a:extLst>
              </a:tr>
              <a:tr h="131407">
                <a:tc vMerge="1">
                  <a:txBody>
                    <a:bodyPr/>
                    <a:lstStyle/>
                    <a:p>
                      <a:endParaRPr lang="en-GB"/>
                    </a:p>
                  </a:txBody>
                  <a:tcPr/>
                </a:tc>
                <a:tc>
                  <a:txBody>
                    <a:bodyPr/>
                    <a:lstStyle/>
                    <a:p>
                      <a:pPr algn="ctr" fontAlgn="t"/>
                      <a:r>
                        <a:rPr lang="en-GB" sz="600" u="none" strike="noStrike">
                          <a:effectLst/>
                        </a:rPr>
                        <a:t>Lab</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46552121"/>
                  </a:ext>
                </a:extLst>
              </a:tr>
              <a:tr h="122021">
                <a:tc vMerge="1">
                  <a:txBody>
                    <a:bodyPr/>
                    <a:lstStyle/>
                    <a:p>
                      <a:endParaRPr lang="en-GB"/>
                    </a:p>
                  </a:txBody>
                  <a:tcPr/>
                </a:tc>
                <a:tc>
                  <a:txBody>
                    <a:bodyPr/>
                    <a:lstStyle/>
                    <a:p>
                      <a:pPr algn="ctr" fontAlgn="t"/>
                      <a:r>
                        <a:rPr lang="en-GB" sz="600" u="none" strike="noStrike">
                          <a:effectLst/>
                        </a:rPr>
                        <a:t>Seminar</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564842189"/>
                  </a:ext>
                </a:extLst>
              </a:tr>
              <a:tr h="187725">
                <a:tc vMerge="1">
                  <a:txBody>
                    <a:bodyPr/>
                    <a:lstStyle/>
                    <a:p>
                      <a:endParaRPr lang="en-GB"/>
                    </a:p>
                  </a:txBody>
                  <a:tcPr/>
                </a:tc>
                <a:tc>
                  <a:txBody>
                    <a:bodyPr/>
                    <a:lstStyle/>
                    <a:p>
                      <a:pPr algn="ctr" fontAlgn="t"/>
                      <a:r>
                        <a:rPr lang="en-GB" sz="600" u="none" strike="noStrike">
                          <a:effectLst/>
                        </a:rPr>
                        <a:t>Other Attendance</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61104945"/>
                  </a:ext>
                </a:extLst>
              </a:tr>
              <a:tr h="112635">
                <a:tc>
                  <a:txBody>
                    <a:bodyPr/>
                    <a:lstStyle/>
                    <a:p>
                      <a:pPr algn="l" fontAlgn="t"/>
                      <a:r>
                        <a:rPr lang="en-GB" sz="600" b="1" u="none" strike="noStrike">
                          <a:effectLst/>
                        </a:rPr>
                        <a:t> </a:t>
                      </a:r>
                      <a:endParaRPr lang="en-GB" sz="600" b="1" i="0" u="none" strike="noStrike">
                        <a:solidFill>
                          <a:srgbClr val="000000"/>
                        </a:solidFill>
                        <a:effectLst/>
                        <a:latin typeface="Calibri" panose="020F0502020204030204" pitchFamily="34" charset="0"/>
                      </a:endParaRPr>
                    </a:p>
                  </a:txBody>
                  <a:tcPr marL="672" marR="672" marT="672"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fontAlgn="t"/>
                      <a:r>
                        <a:rPr lang="en-GB" sz="600" u="none" strike="noStrike">
                          <a:effectLst/>
                        </a:rPr>
                        <a:t> </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en-GB" sz="400" u="none" strike="noStrike">
                          <a:effectLst/>
                        </a:rPr>
                        <a:t> </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fontAlgn="t"/>
                      <a:r>
                        <a:rPr lang="en-GB" sz="400" u="none" strike="noStrike">
                          <a:effectLst/>
                        </a:rPr>
                        <a:t> </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94975767"/>
                  </a:ext>
                </a:extLst>
              </a:tr>
              <a:tr h="403609">
                <a:tc rowSpan="3">
                  <a:txBody>
                    <a:bodyPr/>
                    <a:lstStyle/>
                    <a:p>
                      <a:pPr algn="ctr" fontAlgn="ctr"/>
                      <a:r>
                        <a:rPr lang="en-GB" sz="600" b="1" u="none" strike="noStrike">
                          <a:effectLst/>
                        </a:rPr>
                        <a:t>Attendance not linked to timetable</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GB" sz="600" u="none" strike="noStrike">
                          <a:effectLst/>
                        </a:rPr>
                        <a:t>Zoom</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In order for Zoom attendance to be reported at a module level, Zoom activities must be set up to match the SCIENTIA timetable.  This means that the start date and time for the Zoom activity must match the student's timetable.  QEngage will match the date and time that the student joined the Zoom activity, to their timetable to determine which module the activity was for.</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Many Zoom activities do not match the student's timetable.  Therefore, QEngage is only reporting on engagement where the student participates in a meeting or webinar that matches their timetable. </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41558570"/>
                  </a:ext>
                </a:extLst>
              </a:tr>
              <a:tr h="272201">
                <a:tc vMerge="1">
                  <a:txBody>
                    <a:bodyPr/>
                    <a:lstStyle/>
                    <a:p>
                      <a:endParaRPr lang="en-GB"/>
                    </a:p>
                  </a:txBody>
                  <a:tcPr/>
                </a:tc>
                <a:tc>
                  <a:txBody>
                    <a:bodyPr/>
                    <a:lstStyle/>
                    <a:p>
                      <a:pPr algn="ctr" fontAlgn="t"/>
                      <a:r>
                        <a:rPr lang="en-GB" sz="600" u="none" strike="noStrike">
                          <a:effectLst/>
                        </a:rPr>
                        <a:t>MS Teams</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It is not currently possible to set up Teams activity in such a way as it can be linked back to the timetable</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The current usage logs provided by MS Teams data access interface, only provide data on the number of meetings per student.  Therefore, we are unable to determine for which module a student attended a meeting</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6176697"/>
                  </a:ext>
                </a:extLst>
              </a:tr>
              <a:tr h="122021">
                <a:tc vMerge="1">
                  <a:txBody>
                    <a:bodyPr/>
                    <a:lstStyle/>
                    <a:p>
                      <a:endParaRPr lang="en-GB"/>
                    </a:p>
                  </a:txBody>
                  <a:tcPr/>
                </a:tc>
                <a:tc>
                  <a:txBody>
                    <a:bodyPr/>
                    <a:lstStyle/>
                    <a:p>
                      <a:pPr algn="ctr" fontAlgn="t"/>
                      <a:r>
                        <a:rPr lang="en-GB" sz="600" u="none" strike="noStrike">
                          <a:effectLst/>
                        </a:rPr>
                        <a:t>Collaborate</a:t>
                      </a:r>
                      <a:endParaRPr lang="en-GB" sz="600" b="1"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Attendance at Collaborate sessions is taken directly from Blackboard.  </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r>
                        <a:rPr lang="en-GB" sz="400" u="none" strike="noStrike">
                          <a:effectLst/>
                        </a:rPr>
                        <a:t> </a:t>
                      </a:r>
                      <a:endParaRPr lang="en-GB" sz="400" b="0" i="0" u="none" strike="noStrike">
                        <a:solidFill>
                          <a:srgbClr val="000000"/>
                        </a:solidFill>
                        <a:effectLst/>
                        <a:latin typeface="Calibri" panose="020F0502020204030204" pitchFamily="34" charset="0"/>
                      </a:endParaRPr>
                    </a:p>
                  </a:txBody>
                  <a:tcPr marL="672" marR="672" marT="67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7033442"/>
                  </a:ext>
                </a:extLst>
              </a:tr>
            </a:tbl>
          </a:graphicData>
        </a:graphic>
      </p:graphicFrame>
      <p:sp>
        <p:nvSpPr>
          <p:cNvPr id="6" name="TextBox 5">
            <a:extLst>
              <a:ext uri="{FF2B5EF4-FFF2-40B4-BE49-F238E27FC236}">
                <a16:creationId xmlns:a16="http://schemas.microsoft.com/office/drawing/2014/main" id="{81023345-B052-4697-8F62-151DC45775EA}"/>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2588295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Research – Community of Practice</a:t>
            </a:r>
          </a:p>
        </p:txBody>
      </p:sp>
      <p:sp>
        <p:nvSpPr>
          <p:cNvPr id="3" name="Text Placeholder 2"/>
          <p:cNvSpPr>
            <a:spLocks noGrp="1"/>
          </p:cNvSpPr>
          <p:nvPr>
            <p:ph type="body" sz="quarter" idx="13"/>
          </p:nvPr>
        </p:nvSpPr>
        <p:spPr/>
        <p:txBody>
          <a:bodyPr/>
          <a:lstStyle/>
          <a:p>
            <a:pPr>
              <a:spcBef>
                <a:spcPts val="0"/>
              </a:spcBef>
              <a:spcAft>
                <a:spcPts val="600"/>
              </a:spcAft>
            </a:pPr>
            <a:r>
              <a:rPr lang="en-GB"/>
              <a:t>What actions are being taken to better support students?</a:t>
            </a:r>
          </a:p>
          <a:p>
            <a:pPr>
              <a:spcBef>
                <a:spcPts val="0"/>
              </a:spcBef>
              <a:spcAft>
                <a:spcPts val="600"/>
              </a:spcAft>
            </a:pPr>
            <a:r>
              <a:rPr lang="en-GB"/>
              <a:t>What are the measures of success?</a:t>
            </a:r>
          </a:p>
          <a:p>
            <a:pPr>
              <a:spcBef>
                <a:spcPts val="0"/>
              </a:spcBef>
              <a:spcAft>
                <a:spcPts val="600"/>
              </a:spcAft>
            </a:pPr>
            <a:r>
              <a:rPr lang="en-GB"/>
              <a:t>What have we learned?</a:t>
            </a:r>
          </a:p>
          <a:p>
            <a:pPr>
              <a:spcBef>
                <a:spcPts val="0"/>
              </a:spcBef>
              <a:spcAft>
                <a:spcPts val="600"/>
              </a:spcAft>
            </a:pPr>
            <a:r>
              <a:rPr lang="en-GB"/>
              <a:t>How can the insights be shared? </a:t>
            </a:r>
          </a:p>
          <a:p>
            <a:pPr>
              <a:spcBef>
                <a:spcPts val="0"/>
              </a:spcBef>
              <a:spcAft>
                <a:spcPts val="600"/>
              </a:spcAft>
            </a:pPr>
            <a:r>
              <a:rPr lang="en-GB"/>
              <a:t>What actions can be taken to enhance the curriculum?</a:t>
            </a:r>
          </a:p>
          <a:p>
            <a:pPr>
              <a:spcBef>
                <a:spcPts val="0"/>
              </a:spcBef>
              <a:spcAft>
                <a:spcPts val="600"/>
              </a:spcAft>
            </a:pPr>
            <a:r>
              <a:rPr lang="en-GB"/>
              <a:t>What other research questions could we ask?</a:t>
            </a:r>
          </a:p>
          <a:p>
            <a:pPr>
              <a:spcBef>
                <a:spcPts val="0"/>
              </a:spcBef>
              <a:spcAft>
                <a:spcPts val="600"/>
              </a:spcAft>
            </a:pPr>
            <a:r>
              <a:rPr lang="en-GB"/>
              <a:t>Using data science models?</a:t>
            </a:r>
          </a:p>
          <a:p>
            <a:pPr>
              <a:spcBef>
                <a:spcPts val="0"/>
              </a:spcBef>
              <a:spcAft>
                <a:spcPts val="600"/>
              </a:spcAft>
            </a:pPr>
            <a:r>
              <a:rPr lang="en-GB"/>
              <a:t>Collecting data that identifies the interactions between staff and students using on-line resources – e.g. blogs.</a:t>
            </a:r>
          </a:p>
          <a:p>
            <a:pPr>
              <a:spcBef>
                <a:spcPts val="0"/>
              </a:spcBef>
              <a:spcAft>
                <a:spcPts val="600"/>
              </a:spcAft>
            </a:pPr>
            <a:r>
              <a:rPr lang="en-GB"/>
              <a:t>What are the challenges and how could they be resolved?</a:t>
            </a:r>
          </a:p>
        </p:txBody>
      </p:sp>
      <p:sp>
        <p:nvSpPr>
          <p:cNvPr id="4" name="TextBox 3">
            <a:extLst>
              <a:ext uri="{FF2B5EF4-FFF2-40B4-BE49-F238E27FC236}">
                <a16:creationId xmlns:a16="http://schemas.microsoft.com/office/drawing/2014/main" id="{165A8E44-00B3-4A54-8083-49BCAE45C5E9}"/>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2083438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Next steps</a:t>
            </a:r>
          </a:p>
        </p:txBody>
      </p:sp>
      <p:sp>
        <p:nvSpPr>
          <p:cNvPr id="3" name="Text Placeholder 2"/>
          <p:cNvSpPr>
            <a:spLocks noGrp="1"/>
          </p:cNvSpPr>
          <p:nvPr>
            <p:ph type="body" sz="quarter" idx="13"/>
          </p:nvPr>
        </p:nvSpPr>
        <p:spPr/>
        <p:txBody>
          <a:bodyPr/>
          <a:lstStyle/>
          <a:p>
            <a:pPr>
              <a:spcBef>
                <a:spcPts val="0"/>
              </a:spcBef>
              <a:spcAft>
                <a:spcPts val="600"/>
              </a:spcAft>
            </a:pPr>
            <a:r>
              <a:rPr lang="en-GB"/>
              <a:t>Attendance monitoring.</a:t>
            </a:r>
          </a:p>
          <a:p>
            <a:pPr>
              <a:spcBef>
                <a:spcPts val="0"/>
              </a:spcBef>
              <a:spcAft>
                <a:spcPts val="600"/>
              </a:spcAft>
            </a:pPr>
            <a:r>
              <a:rPr lang="en-GB"/>
              <a:t>Improving data quality.</a:t>
            </a:r>
          </a:p>
          <a:p>
            <a:pPr>
              <a:spcBef>
                <a:spcPts val="0"/>
              </a:spcBef>
              <a:spcAft>
                <a:spcPts val="600"/>
              </a:spcAft>
            </a:pPr>
            <a:r>
              <a:rPr lang="en-GB"/>
              <a:t>Research into which patterns that might indicate lower engagement. </a:t>
            </a:r>
          </a:p>
          <a:p>
            <a:pPr>
              <a:spcBef>
                <a:spcPts val="0"/>
              </a:spcBef>
              <a:spcAft>
                <a:spcPts val="600"/>
              </a:spcAft>
            </a:pPr>
            <a:r>
              <a:rPr lang="en-GB"/>
              <a:t>Research into interventions that work.</a:t>
            </a:r>
          </a:p>
          <a:p>
            <a:pPr>
              <a:spcBef>
                <a:spcPts val="0"/>
              </a:spcBef>
              <a:spcAft>
                <a:spcPts val="600"/>
              </a:spcAft>
            </a:pPr>
            <a:r>
              <a:rPr lang="en-GB"/>
              <a:t>Community of Practice – sharing good practice, research and resources.</a:t>
            </a:r>
          </a:p>
          <a:p>
            <a:pPr>
              <a:spcBef>
                <a:spcPts val="0"/>
              </a:spcBef>
              <a:spcAft>
                <a:spcPts val="600"/>
              </a:spcAft>
            </a:pPr>
            <a:r>
              <a:rPr lang="en-GB"/>
              <a:t>Review of commercially available software.</a:t>
            </a:r>
          </a:p>
          <a:p>
            <a:pPr>
              <a:spcBef>
                <a:spcPts val="0"/>
              </a:spcBef>
              <a:spcAft>
                <a:spcPts val="600"/>
              </a:spcAft>
            </a:pPr>
            <a:r>
              <a:rPr lang="en-GB"/>
              <a:t>Review of possible additional datasets.</a:t>
            </a:r>
          </a:p>
        </p:txBody>
      </p:sp>
      <p:sp>
        <p:nvSpPr>
          <p:cNvPr id="4" name="TextBox 3">
            <a:extLst>
              <a:ext uri="{FF2B5EF4-FFF2-40B4-BE49-F238E27FC236}">
                <a16:creationId xmlns:a16="http://schemas.microsoft.com/office/drawing/2014/main" id="{A905D43F-5BA7-4519-BFC8-F1F42BD8B94F}"/>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3453934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Interventions – a School led discussion</a:t>
            </a:r>
          </a:p>
        </p:txBody>
      </p:sp>
      <p:sp>
        <p:nvSpPr>
          <p:cNvPr id="3" name="Text Placeholder 2"/>
          <p:cNvSpPr>
            <a:spLocks noGrp="1"/>
          </p:cNvSpPr>
          <p:nvPr>
            <p:ph type="body" sz="quarter" idx="13"/>
          </p:nvPr>
        </p:nvSpPr>
        <p:spPr/>
        <p:txBody>
          <a:bodyPr/>
          <a:lstStyle/>
          <a:p>
            <a:pPr>
              <a:spcBef>
                <a:spcPts val="0"/>
              </a:spcBef>
              <a:spcAft>
                <a:spcPts val="600"/>
              </a:spcAft>
            </a:pPr>
            <a:r>
              <a:rPr lang="en-GB"/>
              <a:t>How LEA visualisations align and support the practice, procedures, values and norms of supporting students in the School.</a:t>
            </a:r>
          </a:p>
          <a:p>
            <a:pPr>
              <a:spcBef>
                <a:spcPts val="0"/>
              </a:spcBef>
              <a:spcAft>
                <a:spcPts val="600"/>
              </a:spcAft>
            </a:pPr>
            <a:r>
              <a:rPr lang="en-GB"/>
              <a:t>How LEA can be rolled out most effectively within the School.</a:t>
            </a:r>
          </a:p>
          <a:p>
            <a:pPr>
              <a:spcBef>
                <a:spcPts val="0"/>
              </a:spcBef>
              <a:spcAft>
                <a:spcPts val="600"/>
              </a:spcAft>
            </a:pPr>
            <a:endParaRPr lang="en-GB"/>
          </a:p>
        </p:txBody>
      </p:sp>
      <p:sp>
        <p:nvSpPr>
          <p:cNvPr id="4" name="TextBox 3">
            <a:extLst>
              <a:ext uri="{FF2B5EF4-FFF2-40B4-BE49-F238E27FC236}">
                <a16:creationId xmlns:a16="http://schemas.microsoft.com/office/drawing/2014/main" id="{F8628C88-93D3-475B-80FC-5DF6ECB8560A}"/>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2025932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Development of a new Strategy</a:t>
            </a:r>
          </a:p>
        </p:txBody>
      </p:sp>
      <p:sp>
        <p:nvSpPr>
          <p:cNvPr id="3" name="Text Placeholder 2"/>
          <p:cNvSpPr>
            <a:spLocks noGrp="1"/>
          </p:cNvSpPr>
          <p:nvPr>
            <p:ph type="body" sz="quarter" idx="13"/>
          </p:nvPr>
        </p:nvSpPr>
        <p:spPr/>
        <p:txBody>
          <a:bodyPr/>
          <a:lstStyle/>
          <a:p>
            <a:pPr>
              <a:spcBef>
                <a:spcPts val="0"/>
              </a:spcBef>
              <a:spcAft>
                <a:spcPts val="600"/>
              </a:spcAft>
            </a:pPr>
            <a:r>
              <a:rPr lang="en-GB"/>
              <a:t>Roll-out timeline.</a:t>
            </a:r>
          </a:p>
          <a:p>
            <a:pPr>
              <a:spcBef>
                <a:spcPts val="0"/>
              </a:spcBef>
              <a:spcAft>
                <a:spcPts val="600"/>
              </a:spcAft>
            </a:pPr>
            <a:r>
              <a:rPr lang="en-GB"/>
              <a:t>Methodology to monitor the impact of LA in terms of student engagement , retention and success.</a:t>
            </a:r>
          </a:p>
          <a:p>
            <a:pPr>
              <a:spcBef>
                <a:spcPts val="0"/>
              </a:spcBef>
              <a:spcAft>
                <a:spcPts val="600"/>
              </a:spcAft>
            </a:pPr>
            <a:r>
              <a:rPr lang="en-GB"/>
              <a:t>Inclusion of LEA curriculum engagement data in pedagogic review.</a:t>
            </a:r>
          </a:p>
          <a:p>
            <a:pPr>
              <a:spcBef>
                <a:spcPts val="0"/>
              </a:spcBef>
              <a:spcAft>
                <a:spcPts val="600"/>
              </a:spcAft>
            </a:pPr>
            <a:endParaRPr lang="en-GB"/>
          </a:p>
        </p:txBody>
      </p:sp>
      <p:sp>
        <p:nvSpPr>
          <p:cNvPr id="4" name="TextBox 3">
            <a:extLst>
              <a:ext uri="{FF2B5EF4-FFF2-40B4-BE49-F238E27FC236}">
                <a16:creationId xmlns:a16="http://schemas.microsoft.com/office/drawing/2014/main" id="{052C45EC-73F1-4261-B8DA-EEE42AE4FA2D}"/>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3357799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09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02532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6" y="262397"/>
            <a:ext cx="6814722" cy="556088"/>
          </a:xfrm>
        </p:spPr>
        <p:txBody>
          <a:bodyPr lIns="91440" tIns="45720" rIns="91440" bIns="45720" anchor="t"/>
          <a:lstStyle/>
          <a:p>
            <a:r>
              <a:rPr lang="en-GB" dirty="0">
                <a:latin typeface="Arial"/>
                <a:cs typeface="Arial"/>
              </a:rPr>
              <a:t>Q: With regard to </a:t>
            </a:r>
            <a:r>
              <a:rPr lang="en-GB" dirty="0" err="1">
                <a:latin typeface="Arial"/>
                <a:cs typeface="Arial"/>
              </a:rPr>
              <a:t>QEngage</a:t>
            </a:r>
            <a:r>
              <a:rPr lang="en-GB" dirty="0">
                <a:latin typeface="Arial"/>
                <a:cs typeface="Arial"/>
              </a:rPr>
              <a:t> 4, which role at QMUL are you most interested in hearing about? The Advisor or a Module Lead?</a:t>
            </a:r>
            <a:endParaRPr lang="en-GB" dirty="0"/>
          </a:p>
        </p:txBody>
      </p:sp>
      <p:sp>
        <p:nvSpPr>
          <p:cNvPr id="3" name="Text Placeholder 2"/>
          <p:cNvSpPr>
            <a:spLocks noGrp="1"/>
          </p:cNvSpPr>
          <p:nvPr>
            <p:ph type="body" sz="quarter" idx="13"/>
          </p:nvPr>
        </p:nvSpPr>
        <p:spPr>
          <a:xfrm>
            <a:off x="186597" y="1498798"/>
            <a:ext cx="5913666" cy="2541985"/>
          </a:xfrm>
        </p:spPr>
        <p:txBody>
          <a:bodyPr lIns="91440" tIns="45720" rIns="91440" bIns="45720" anchor="t"/>
          <a:lstStyle/>
          <a:p>
            <a:pPr>
              <a:spcBef>
                <a:spcPts val="0"/>
              </a:spcBef>
              <a:spcAft>
                <a:spcPts val="600"/>
              </a:spcAft>
            </a:pPr>
            <a:r>
              <a:rPr lang="en-GB" dirty="0"/>
              <a:t>Please log in to the </a:t>
            </a:r>
            <a:r>
              <a:rPr lang="en-GB" dirty="0" err="1"/>
              <a:t>Mentimeter</a:t>
            </a:r>
            <a:r>
              <a:rPr lang="en-GB" dirty="0"/>
              <a:t> check and type in your job title – let’s see who is here!</a:t>
            </a:r>
          </a:p>
          <a:p>
            <a:pPr>
              <a:spcBef>
                <a:spcPts val="0"/>
              </a:spcBef>
              <a:spcAft>
                <a:spcPts val="600"/>
              </a:spcAft>
            </a:pPr>
            <a:r>
              <a:rPr lang="en-GB" dirty="0"/>
              <a:t>On your device, please access the following link or scan the QR code to input your answer. </a:t>
            </a:r>
            <a:endParaRPr lang="en-GB" dirty="0">
              <a:cs typeface="Arial"/>
            </a:endParaRPr>
          </a:p>
          <a:p>
            <a:pPr>
              <a:spcBef>
                <a:spcPts val="0"/>
              </a:spcBef>
              <a:spcAft>
                <a:spcPts val="600"/>
              </a:spcAft>
            </a:pPr>
            <a:r>
              <a:rPr lang="en-GB" dirty="0">
                <a:solidFill>
                  <a:schemeClr val="tx1"/>
                </a:solidFill>
                <a:hlinkClick r:id="rId3">
                  <a:extLst>
                    <a:ext uri="{A12FA001-AC4F-418D-AE19-62706E023703}">
                      <ahyp:hlinkClr xmlns:ahyp="http://schemas.microsoft.com/office/drawing/2018/hyperlinkcolor" val="tx"/>
                    </a:ext>
                  </a:extLst>
                </a:hlinkClick>
              </a:rPr>
              <a:t>https://www.menti.com/e1akj3w2ds</a:t>
            </a:r>
            <a:r>
              <a:rPr lang="en-GB" dirty="0">
                <a:solidFill>
                  <a:schemeClr val="tx1"/>
                </a:solidFill>
              </a:rPr>
              <a:t>  </a:t>
            </a:r>
            <a:endParaRPr lang="en-GB" dirty="0">
              <a:solidFill>
                <a:schemeClr val="tx1"/>
              </a:solidFill>
              <a:cs typeface="Arial"/>
            </a:endParaRPr>
          </a:p>
          <a:p>
            <a:pPr>
              <a:spcBef>
                <a:spcPts val="0"/>
              </a:spcBef>
              <a:spcAft>
                <a:spcPts val="600"/>
              </a:spcAft>
            </a:pPr>
            <a:r>
              <a:rPr lang="en-GB" dirty="0"/>
              <a:t>Or go to </a:t>
            </a:r>
            <a:r>
              <a:rPr lang="en-GB" dirty="0">
                <a:hlinkClick r:id="rId4"/>
              </a:rPr>
              <a:t>www.menti.com</a:t>
            </a:r>
            <a:r>
              <a:rPr lang="en-GB" dirty="0"/>
              <a:t> and use the code: </a:t>
            </a:r>
            <a:r>
              <a:rPr lang="en-GB" b="1" dirty="0">
                <a:ea typeface="+mj-lt"/>
                <a:cs typeface="+mj-lt"/>
              </a:rPr>
              <a:t>1206 4498</a:t>
            </a:r>
            <a:br>
              <a:rPr lang="en-GB" dirty="0"/>
            </a:br>
            <a:endParaRPr lang="en-GB">
              <a:solidFill>
                <a:schemeClr val="tx1"/>
              </a:solidFill>
              <a:cs typeface="Arial"/>
            </a:endParaRPr>
          </a:p>
        </p:txBody>
      </p:sp>
      <p:pic>
        <p:nvPicPr>
          <p:cNvPr id="4" name="Picture 3" descr="Qr code&#10;&#10;Description automatically generated">
            <a:extLst>
              <a:ext uri="{FF2B5EF4-FFF2-40B4-BE49-F238E27FC236}">
                <a16:creationId xmlns:a16="http://schemas.microsoft.com/office/drawing/2014/main" id="{D47F607B-22FF-4F19-A15E-822F5B8A53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3598" y="493038"/>
            <a:ext cx="2267687" cy="2267687"/>
          </a:xfrm>
          <a:prstGeom prst="rect">
            <a:avLst/>
          </a:prstGeom>
        </p:spPr>
      </p:pic>
      <p:pic>
        <p:nvPicPr>
          <p:cNvPr id="5" name="Picture 2" descr="&amp;#34;&amp;#34;">
            <a:extLst>
              <a:ext uri="{FF2B5EF4-FFF2-40B4-BE49-F238E27FC236}">
                <a16:creationId xmlns:a16="http://schemas.microsoft.com/office/drawing/2014/main" id="{39971460-2B5B-4DA0-9843-3B71A706DDE1}"/>
              </a:ext>
            </a:extLst>
          </p:cNvPr>
          <p:cNvPicPr>
            <a:picLocks noChangeAspect="1"/>
          </p:cNvPicPr>
          <p:nvPr/>
        </p:nvPicPr>
        <p:blipFill>
          <a:blip r:embed="rId6"/>
          <a:stretch>
            <a:fillRect/>
          </a:stretch>
        </p:blipFill>
        <p:spPr>
          <a:xfrm>
            <a:off x="6183486" y="2705596"/>
            <a:ext cx="2743200" cy="1558429"/>
          </a:xfrm>
          <a:prstGeom prst="rect">
            <a:avLst/>
          </a:prstGeom>
        </p:spPr>
      </p:pic>
      <p:sp>
        <p:nvSpPr>
          <p:cNvPr id="6" name="TextBox 5">
            <a:extLst>
              <a:ext uri="{FF2B5EF4-FFF2-40B4-BE49-F238E27FC236}">
                <a16:creationId xmlns:a16="http://schemas.microsoft.com/office/drawing/2014/main" id="{DB8EAB26-5C0F-40B4-9C50-228677B2225C}"/>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3379498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86596" y="262396"/>
            <a:ext cx="8672097" cy="671187"/>
          </a:xfrm>
        </p:spPr>
        <p:txBody>
          <a:bodyPr/>
          <a:lstStyle/>
          <a:p>
            <a:r>
              <a:rPr lang="en-GB" dirty="0"/>
              <a:t>What is Learner Engagement Analytics (LEA)?</a:t>
            </a:r>
          </a:p>
        </p:txBody>
      </p:sp>
      <p:sp>
        <p:nvSpPr>
          <p:cNvPr id="3" name="Text Placeholder 2"/>
          <p:cNvSpPr>
            <a:spLocks noGrp="1"/>
          </p:cNvSpPr>
          <p:nvPr>
            <p:ph type="body" sz="quarter" idx="13"/>
          </p:nvPr>
        </p:nvSpPr>
        <p:spPr/>
        <p:txBody>
          <a:bodyPr lIns="91440" tIns="45720" rIns="91440" bIns="45720" anchor="t"/>
          <a:lstStyle/>
          <a:p>
            <a:pPr>
              <a:spcBef>
                <a:spcPts val="0"/>
              </a:spcBef>
              <a:spcAft>
                <a:spcPts val="600"/>
              </a:spcAft>
            </a:pPr>
            <a:r>
              <a:rPr lang="en-GB"/>
              <a:t>Learner Engagement Analytics (LEA) is concerned with combining different types of data regarding student engagement and learning (e.g. data generated by learning management systems, student systems, library systems and other sources related to learning and teaching) in order to better understand, and take action to improve, the learning experiences of our students. </a:t>
            </a:r>
          </a:p>
          <a:p>
            <a:pPr marL="0" indent="0">
              <a:spcBef>
                <a:spcPts val="0"/>
              </a:spcBef>
              <a:spcAft>
                <a:spcPts val="600"/>
              </a:spcAft>
              <a:buNone/>
            </a:pPr>
            <a:r>
              <a:rPr lang="en-GB" b="1"/>
              <a:t>Short introductory video (2.54 min)</a:t>
            </a:r>
          </a:p>
          <a:p>
            <a:pPr>
              <a:spcBef>
                <a:spcPts val="0"/>
              </a:spcBef>
              <a:spcAft>
                <a:spcPts val="600"/>
              </a:spcAft>
            </a:pPr>
            <a:r>
              <a:rPr lang="en-GB">
                <a:hlinkClick r:id="rId3"/>
              </a:rPr>
              <a:t>https://www.youtube.com/watch?v=XscUZ8dIa-8</a:t>
            </a:r>
            <a:r>
              <a:rPr lang="en-GB"/>
              <a:t> </a:t>
            </a:r>
          </a:p>
          <a:p>
            <a:pPr>
              <a:spcBef>
                <a:spcPts val="0"/>
              </a:spcBef>
              <a:spcAft>
                <a:spcPts val="600"/>
              </a:spcAft>
            </a:pPr>
            <a:r>
              <a:rPr lang="en-GB" dirty="0"/>
              <a:t>"Precision education requires two equally important conditions: accurate </a:t>
            </a:r>
            <a:r>
              <a:rPr lang="en-GB" b="1" dirty="0"/>
              <a:t>predictions of academic performance based on early observations</a:t>
            </a:r>
            <a:r>
              <a:rPr lang="en-GB" dirty="0"/>
              <a:t> of the learning process and </a:t>
            </a:r>
            <a:r>
              <a:rPr lang="en-GB" b="1" dirty="0"/>
              <a:t>the availability of relevant educational intervention options</a:t>
            </a:r>
            <a:r>
              <a:rPr lang="en-GB" dirty="0"/>
              <a:t>" (</a:t>
            </a:r>
            <a:r>
              <a:rPr lang="en-GB" dirty="0" err="1"/>
              <a:t>Tempelaar</a:t>
            </a:r>
            <a:r>
              <a:rPr lang="en-GB" dirty="0"/>
              <a:t>, D., </a:t>
            </a:r>
            <a:r>
              <a:rPr lang="en-GB" dirty="0" err="1"/>
              <a:t>Rienties</a:t>
            </a:r>
            <a:r>
              <a:rPr lang="en-GB" dirty="0"/>
              <a:t>, B., &amp; Nguyen, Q., 2021).</a:t>
            </a:r>
            <a:endParaRPr lang="en-GB" dirty="0">
              <a:cs typeface="Arial"/>
            </a:endParaRPr>
          </a:p>
          <a:p>
            <a:pPr>
              <a:spcBef>
                <a:spcPts val="0"/>
              </a:spcBef>
              <a:spcAft>
                <a:spcPts val="600"/>
              </a:spcAft>
            </a:pPr>
            <a:endParaRPr lang="en-GB"/>
          </a:p>
        </p:txBody>
      </p:sp>
      <p:sp>
        <p:nvSpPr>
          <p:cNvPr id="4" name="TextBox 3">
            <a:extLst>
              <a:ext uri="{FF2B5EF4-FFF2-40B4-BE49-F238E27FC236}">
                <a16:creationId xmlns:a16="http://schemas.microsoft.com/office/drawing/2014/main" id="{6C2F61CE-8EF2-4B23-8DF1-5BB8B5745678}"/>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264697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What does Queen Mary mean by LEA?</a:t>
            </a:r>
          </a:p>
        </p:txBody>
      </p:sp>
      <p:sp>
        <p:nvSpPr>
          <p:cNvPr id="3" name="Text Placeholder 2"/>
          <p:cNvSpPr>
            <a:spLocks noGrp="1"/>
          </p:cNvSpPr>
          <p:nvPr>
            <p:ph type="body" sz="quarter" idx="13"/>
          </p:nvPr>
        </p:nvSpPr>
        <p:spPr/>
        <p:txBody>
          <a:bodyPr/>
          <a:lstStyle/>
          <a:p>
            <a:pPr marL="0" indent="0">
              <a:spcBef>
                <a:spcPts val="0"/>
              </a:spcBef>
              <a:spcAft>
                <a:spcPts val="600"/>
              </a:spcAft>
              <a:buNone/>
            </a:pPr>
            <a:r>
              <a:rPr lang="en-GB" b="1"/>
              <a:t>What we did</a:t>
            </a:r>
          </a:p>
          <a:p>
            <a:pPr>
              <a:spcBef>
                <a:spcPts val="0"/>
              </a:spcBef>
              <a:spcAft>
                <a:spcPts val="600"/>
              </a:spcAft>
            </a:pPr>
            <a:r>
              <a:rPr lang="en-GB"/>
              <a:t>Tactic Review.</a:t>
            </a:r>
          </a:p>
          <a:p>
            <a:pPr>
              <a:spcBef>
                <a:spcPts val="0"/>
              </a:spcBef>
              <a:spcAft>
                <a:spcPts val="600"/>
              </a:spcAft>
            </a:pPr>
            <a:r>
              <a:rPr lang="en-GB"/>
              <a:t>World Café. </a:t>
            </a:r>
          </a:p>
          <a:p>
            <a:pPr>
              <a:spcBef>
                <a:spcPts val="0"/>
              </a:spcBef>
              <a:spcAft>
                <a:spcPts val="600"/>
              </a:spcAft>
            </a:pPr>
            <a:r>
              <a:rPr lang="en-GB"/>
              <a:t>Focus Groups.</a:t>
            </a:r>
          </a:p>
          <a:p>
            <a:pPr>
              <a:spcBef>
                <a:spcPts val="0"/>
              </a:spcBef>
              <a:spcAft>
                <a:spcPts val="600"/>
              </a:spcAft>
            </a:pPr>
            <a:r>
              <a:rPr lang="en-GB"/>
              <a:t>1:1 meetings.</a:t>
            </a:r>
          </a:p>
          <a:p>
            <a:pPr>
              <a:spcBef>
                <a:spcPts val="0"/>
              </a:spcBef>
              <a:spcAft>
                <a:spcPts val="600"/>
              </a:spcAft>
            </a:pPr>
            <a:endParaRPr lang="en-GB"/>
          </a:p>
          <a:p>
            <a:pPr marL="0" indent="0">
              <a:spcBef>
                <a:spcPts val="0"/>
              </a:spcBef>
              <a:spcAft>
                <a:spcPts val="600"/>
              </a:spcAft>
              <a:buNone/>
            </a:pPr>
            <a:r>
              <a:rPr lang="en-GB" b="1"/>
              <a:t>What we found out</a:t>
            </a:r>
          </a:p>
          <a:p>
            <a:pPr>
              <a:spcBef>
                <a:spcPts val="0"/>
              </a:spcBef>
              <a:spcAft>
                <a:spcPts val="600"/>
              </a:spcAft>
            </a:pPr>
            <a:r>
              <a:rPr lang="en-GB"/>
              <a:t>Tactical review outcomes.</a:t>
            </a:r>
          </a:p>
          <a:p>
            <a:pPr>
              <a:spcBef>
                <a:spcPts val="0"/>
              </a:spcBef>
              <a:spcAft>
                <a:spcPts val="600"/>
              </a:spcAft>
            </a:pPr>
            <a:r>
              <a:rPr lang="en-GB"/>
              <a:t>World café outcomes.</a:t>
            </a:r>
          </a:p>
          <a:p>
            <a:pPr>
              <a:spcBef>
                <a:spcPts val="0"/>
              </a:spcBef>
              <a:spcAft>
                <a:spcPts val="600"/>
              </a:spcAft>
            </a:pPr>
            <a:endParaRPr lang="en-GB"/>
          </a:p>
        </p:txBody>
      </p:sp>
      <p:sp>
        <p:nvSpPr>
          <p:cNvPr id="4" name="TextBox 3">
            <a:extLst>
              <a:ext uri="{FF2B5EF4-FFF2-40B4-BE49-F238E27FC236}">
                <a16:creationId xmlns:a16="http://schemas.microsoft.com/office/drawing/2014/main" id="{5E465160-3F94-46D2-9390-8DC30859F606}"/>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3277911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Tactical Recommendations for 2021-22</a:t>
            </a:r>
          </a:p>
        </p:txBody>
      </p:sp>
      <p:sp>
        <p:nvSpPr>
          <p:cNvPr id="3" name="Text Placeholder 2"/>
          <p:cNvSpPr>
            <a:spLocks noGrp="1"/>
          </p:cNvSpPr>
          <p:nvPr>
            <p:ph type="body" sz="quarter" idx="13"/>
          </p:nvPr>
        </p:nvSpPr>
        <p:spPr/>
        <p:txBody>
          <a:bodyPr/>
          <a:lstStyle/>
          <a:p>
            <a:pPr>
              <a:spcBef>
                <a:spcPts val="0"/>
              </a:spcBef>
              <a:spcAft>
                <a:spcPts val="600"/>
              </a:spcAft>
            </a:pPr>
            <a:r>
              <a:rPr lang="en-GB"/>
              <a:t>Introduce a Governance Framework.</a:t>
            </a:r>
          </a:p>
          <a:p>
            <a:pPr>
              <a:spcBef>
                <a:spcPts val="0"/>
              </a:spcBef>
              <a:spcAft>
                <a:spcPts val="600"/>
              </a:spcAft>
            </a:pPr>
            <a:r>
              <a:rPr lang="en-GB"/>
              <a:t>Simplify access to QEngage - Introduction of Personas.</a:t>
            </a:r>
          </a:p>
          <a:p>
            <a:pPr>
              <a:spcBef>
                <a:spcPts val="0"/>
              </a:spcBef>
              <a:spcAft>
                <a:spcPts val="600"/>
              </a:spcAft>
            </a:pPr>
            <a:r>
              <a:rPr lang="en-GB"/>
              <a:t>Greater focus on QMPlus data.</a:t>
            </a:r>
          </a:p>
          <a:p>
            <a:pPr>
              <a:spcBef>
                <a:spcPts val="0"/>
              </a:spcBef>
              <a:spcAft>
                <a:spcPts val="600"/>
              </a:spcAft>
            </a:pPr>
            <a:r>
              <a:rPr lang="en-GB"/>
              <a:t>Review of module setup to optimise data quality.</a:t>
            </a:r>
          </a:p>
          <a:p>
            <a:pPr>
              <a:spcBef>
                <a:spcPts val="0"/>
              </a:spcBef>
              <a:spcAft>
                <a:spcPts val="600"/>
              </a:spcAft>
            </a:pPr>
            <a:r>
              <a:rPr lang="en-GB"/>
              <a:t>Link between LEA data and interventions tailored to each School.</a:t>
            </a:r>
          </a:p>
          <a:p>
            <a:pPr>
              <a:spcBef>
                <a:spcPts val="0"/>
              </a:spcBef>
              <a:spcAft>
                <a:spcPts val="600"/>
              </a:spcAft>
            </a:pPr>
            <a:r>
              <a:rPr lang="en-GB"/>
              <a:t>More communications and training about LEA.</a:t>
            </a:r>
          </a:p>
          <a:p>
            <a:pPr>
              <a:spcBef>
                <a:spcPts val="0"/>
              </a:spcBef>
              <a:spcAft>
                <a:spcPts val="600"/>
              </a:spcAft>
            </a:pPr>
            <a:endParaRPr lang="en-GB"/>
          </a:p>
        </p:txBody>
      </p:sp>
      <p:sp>
        <p:nvSpPr>
          <p:cNvPr id="4" name="TextBox 3">
            <a:extLst>
              <a:ext uri="{FF2B5EF4-FFF2-40B4-BE49-F238E27FC236}">
                <a16:creationId xmlns:a16="http://schemas.microsoft.com/office/drawing/2014/main" id="{ECB312F9-4CB2-4C92-83D0-B8ABDD6EF8AA}"/>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34726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Outcome from World Café review</a:t>
            </a:r>
          </a:p>
        </p:txBody>
      </p:sp>
      <p:sp>
        <p:nvSpPr>
          <p:cNvPr id="3" name="Text Placeholder 2"/>
          <p:cNvSpPr>
            <a:spLocks noGrp="1"/>
          </p:cNvSpPr>
          <p:nvPr>
            <p:ph type="body" sz="quarter" idx="13"/>
          </p:nvPr>
        </p:nvSpPr>
        <p:spPr>
          <a:xfrm>
            <a:off x="186596" y="1191769"/>
            <a:ext cx="8672097" cy="3298470"/>
          </a:xfrm>
        </p:spPr>
        <p:txBody>
          <a:bodyPr/>
          <a:lstStyle/>
          <a:p>
            <a:pPr>
              <a:spcBef>
                <a:spcPts val="0"/>
              </a:spcBef>
              <a:spcAft>
                <a:spcPts val="600"/>
              </a:spcAft>
            </a:pPr>
            <a:r>
              <a:rPr lang="en-GB"/>
              <a:t>The four separate analyses of the </a:t>
            </a:r>
            <a:r>
              <a:rPr lang="en-GB" err="1"/>
              <a:t>Padlet</a:t>
            </a:r>
            <a:r>
              <a:rPr lang="en-GB"/>
              <a:t> data generated outcomes that were very similar which provides a level of confidence to what was a subjective set of analyses.</a:t>
            </a:r>
          </a:p>
          <a:p>
            <a:pPr>
              <a:spcBef>
                <a:spcPts val="0"/>
              </a:spcBef>
              <a:spcAft>
                <a:spcPts val="600"/>
              </a:spcAft>
            </a:pPr>
            <a:r>
              <a:rPr lang="en-GB"/>
              <a:t>In answer to the question “How should we use Learner Analytics (LA) in the future?” there are some key findings:</a:t>
            </a:r>
          </a:p>
          <a:p>
            <a:pPr>
              <a:spcBef>
                <a:spcPts val="0"/>
              </a:spcBef>
              <a:spcAft>
                <a:spcPts val="600"/>
              </a:spcAft>
            </a:pPr>
            <a:r>
              <a:rPr lang="en-GB"/>
              <a:t>Benefits for students must have primacy.</a:t>
            </a:r>
          </a:p>
          <a:p>
            <a:pPr>
              <a:spcBef>
                <a:spcPts val="0"/>
              </a:spcBef>
              <a:spcAft>
                <a:spcPts val="600"/>
              </a:spcAft>
            </a:pPr>
            <a:r>
              <a:rPr lang="en-GB"/>
              <a:t>While a key focus should be on monitoring student performance, this must be done openly and transparently with students and educators as partners in the learning journey.</a:t>
            </a:r>
          </a:p>
          <a:p>
            <a:pPr>
              <a:spcBef>
                <a:spcPts val="0"/>
              </a:spcBef>
              <a:spcAft>
                <a:spcPts val="600"/>
              </a:spcAft>
            </a:pPr>
            <a:r>
              <a:rPr lang="en-GB"/>
              <a:t>Interventions must be available to ensure students are fully supported.</a:t>
            </a:r>
          </a:p>
          <a:p>
            <a:pPr>
              <a:spcBef>
                <a:spcPts val="0"/>
              </a:spcBef>
              <a:spcAft>
                <a:spcPts val="600"/>
              </a:spcAft>
            </a:pPr>
            <a:r>
              <a:rPr lang="en-GB"/>
              <a:t>As discussed - LA data may be used to inform classroom practice and curriculum design.</a:t>
            </a:r>
          </a:p>
          <a:p>
            <a:pPr>
              <a:spcBef>
                <a:spcPts val="0"/>
              </a:spcBef>
              <a:spcAft>
                <a:spcPts val="600"/>
              </a:spcAft>
            </a:pPr>
            <a:r>
              <a:rPr lang="en-GB"/>
              <a:t>Governance and ethics must be used to create a secure framework within which this work takes place. Communications and training for staff and students will be important.</a:t>
            </a:r>
          </a:p>
          <a:p>
            <a:pPr>
              <a:spcBef>
                <a:spcPts val="0"/>
              </a:spcBef>
              <a:spcAft>
                <a:spcPts val="600"/>
              </a:spcAft>
            </a:pPr>
            <a:r>
              <a:rPr lang="en-GB"/>
              <a:t>Measures of success may be nuanced. While a key goal will be improvements in KPIs, the focus should be on enhancing the student journey, embedding university values and driving a change in culture.</a:t>
            </a:r>
          </a:p>
          <a:p>
            <a:pPr>
              <a:spcBef>
                <a:spcPts val="0"/>
              </a:spcBef>
              <a:spcAft>
                <a:spcPts val="600"/>
              </a:spcAft>
            </a:pPr>
            <a:endParaRPr lang="en-GB"/>
          </a:p>
        </p:txBody>
      </p:sp>
      <p:sp>
        <p:nvSpPr>
          <p:cNvPr id="4" name="TextBox 3">
            <a:extLst>
              <a:ext uri="{FF2B5EF4-FFF2-40B4-BE49-F238E27FC236}">
                <a16:creationId xmlns:a16="http://schemas.microsoft.com/office/drawing/2014/main" id="{7C4DF9AD-8C83-4B4E-AC89-F12EB368052A}"/>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8362912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Governance - Statement of Principles</a:t>
            </a:r>
          </a:p>
        </p:txBody>
      </p:sp>
      <p:sp>
        <p:nvSpPr>
          <p:cNvPr id="3" name="Text Placeholder 2"/>
          <p:cNvSpPr>
            <a:spLocks noGrp="1"/>
          </p:cNvSpPr>
          <p:nvPr>
            <p:ph type="body" sz="quarter" idx="13"/>
          </p:nvPr>
        </p:nvSpPr>
        <p:spPr/>
        <p:txBody>
          <a:bodyPr/>
          <a:lstStyle/>
          <a:p>
            <a:pPr>
              <a:spcBef>
                <a:spcPts val="0"/>
              </a:spcBef>
              <a:spcAft>
                <a:spcPts val="600"/>
              </a:spcAft>
            </a:pPr>
            <a:r>
              <a:rPr lang="en-GB"/>
              <a:t>We will use Learner Analytics to help all students reach their full academic potential.</a:t>
            </a:r>
          </a:p>
          <a:p>
            <a:pPr>
              <a:spcBef>
                <a:spcPts val="0"/>
              </a:spcBef>
              <a:spcAft>
                <a:spcPts val="600"/>
              </a:spcAft>
            </a:pPr>
            <a:r>
              <a:rPr lang="en-GB"/>
              <a:t>We will be transparent about data collection, sharing, consent and responsibilities.</a:t>
            </a:r>
          </a:p>
          <a:p>
            <a:pPr>
              <a:spcBef>
                <a:spcPts val="0"/>
              </a:spcBef>
              <a:spcAft>
                <a:spcPts val="600"/>
              </a:spcAft>
            </a:pPr>
            <a:r>
              <a:rPr lang="en-GB"/>
              <a:t>We will abide by ethical principles and align with our university strategy, policies and values.</a:t>
            </a:r>
          </a:p>
          <a:p>
            <a:pPr>
              <a:spcBef>
                <a:spcPts val="0"/>
              </a:spcBef>
              <a:spcAft>
                <a:spcPts val="600"/>
              </a:spcAft>
            </a:pPr>
            <a:r>
              <a:rPr lang="en-GB"/>
              <a:t>Learner Analytics will be supported by focused staff and student development activities.</a:t>
            </a:r>
          </a:p>
          <a:p>
            <a:pPr>
              <a:spcBef>
                <a:spcPts val="0"/>
              </a:spcBef>
              <a:spcAft>
                <a:spcPts val="600"/>
              </a:spcAft>
            </a:pPr>
            <a:r>
              <a:rPr lang="en-GB"/>
              <a:t>Learner Analytics will not be used to inform significant action at an individual level without human intervention. </a:t>
            </a:r>
          </a:p>
          <a:p>
            <a:pPr>
              <a:spcBef>
                <a:spcPts val="0"/>
              </a:spcBef>
              <a:spcAft>
                <a:spcPts val="600"/>
              </a:spcAft>
            </a:pPr>
            <a:r>
              <a:rPr lang="en-GB"/>
              <a:t>We will actively work to recognise and address any potential negative impacts from Learner Analytics.</a:t>
            </a:r>
          </a:p>
          <a:p>
            <a:pPr>
              <a:spcBef>
                <a:spcPts val="0"/>
              </a:spcBef>
              <a:spcAft>
                <a:spcPts val="600"/>
              </a:spcAft>
            </a:pPr>
            <a:endParaRPr lang="en-GB"/>
          </a:p>
        </p:txBody>
      </p:sp>
      <p:sp>
        <p:nvSpPr>
          <p:cNvPr id="4" name="TextBox 3">
            <a:extLst>
              <a:ext uri="{FF2B5EF4-FFF2-40B4-BE49-F238E27FC236}">
                <a16:creationId xmlns:a16="http://schemas.microsoft.com/office/drawing/2014/main" id="{FF3BC194-9003-44AA-BC7A-F6E3ED2D8BF0}"/>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2577949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lstStyle/>
          <a:p>
            <a:r>
              <a:rPr lang="en-GB"/>
              <a:t>Governance - Purpose of Learner Analytics (1)</a:t>
            </a:r>
          </a:p>
        </p:txBody>
      </p:sp>
      <p:sp>
        <p:nvSpPr>
          <p:cNvPr id="3" name="Text Placeholder 2"/>
          <p:cNvSpPr>
            <a:spLocks noGrp="1"/>
          </p:cNvSpPr>
          <p:nvPr>
            <p:ph type="body" sz="quarter" idx="13"/>
          </p:nvPr>
        </p:nvSpPr>
        <p:spPr>
          <a:xfrm>
            <a:off x="186596" y="1240937"/>
            <a:ext cx="8672097" cy="2952750"/>
          </a:xfrm>
        </p:spPr>
        <p:txBody>
          <a:bodyPr/>
          <a:lstStyle/>
          <a:p>
            <a:pPr>
              <a:spcBef>
                <a:spcPts val="0"/>
              </a:spcBef>
              <a:spcAft>
                <a:spcPts val="600"/>
              </a:spcAft>
            </a:pPr>
            <a:r>
              <a:rPr lang="en-GB"/>
              <a:t>We will use Learner Analytics for the purposes listed below. We will not use Learner Analytics for any other purpose without formal review of the Learner Analytics Governance Documents.</a:t>
            </a:r>
          </a:p>
          <a:p>
            <a:pPr marL="0" indent="0">
              <a:spcBef>
                <a:spcPts val="0"/>
              </a:spcBef>
              <a:spcAft>
                <a:spcPts val="600"/>
              </a:spcAft>
              <a:buNone/>
            </a:pPr>
            <a:r>
              <a:rPr lang="en-GB" b="1"/>
              <a:t>Quality of Education</a:t>
            </a:r>
          </a:p>
          <a:p>
            <a:pPr>
              <a:spcBef>
                <a:spcPts val="0"/>
              </a:spcBef>
              <a:spcAft>
                <a:spcPts val="600"/>
              </a:spcAft>
            </a:pPr>
            <a:r>
              <a:rPr lang="en-GB"/>
              <a:t>As a form of feedback on the efficacy of pedagogical design. </a:t>
            </a:r>
          </a:p>
          <a:p>
            <a:pPr>
              <a:spcBef>
                <a:spcPts val="0"/>
              </a:spcBef>
              <a:spcAft>
                <a:spcPts val="600"/>
              </a:spcAft>
            </a:pPr>
            <a:r>
              <a:rPr lang="en-GB"/>
              <a:t>Analytics about student activity (individual or cohort) can form part of course review and re-design processes and of in-course monitoring and feedback. </a:t>
            </a:r>
          </a:p>
          <a:p>
            <a:pPr>
              <a:spcBef>
                <a:spcPts val="0"/>
              </a:spcBef>
              <a:spcAft>
                <a:spcPts val="600"/>
              </a:spcAft>
            </a:pPr>
            <a:r>
              <a:rPr lang="en-GB"/>
              <a:t>Individual staff can use Learner Analytics to reflect on the impact of their teaching. </a:t>
            </a:r>
          </a:p>
          <a:p>
            <a:pPr marL="0" indent="0">
              <a:spcBef>
                <a:spcPts val="0"/>
              </a:spcBef>
              <a:spcAft>
                <a:spcPts val="600"/>
              </a:spcAft>
              <a:buNone/>
            </a:pPr>
            <a:r>
              <a:rPr lang="en-GB" b="1"/>
              <a:t>Inclusion</a:t>
            </a:r>
          </a:p>
          <a:p>
            <a:pPr>
              <a:spcBef>
                <a:spcPts val="0"/>
              </a:spcBef>
              <a:spcAft>
                <a:spcPts val="600"/>
              </a:spcAft>
            </a:pPr>
            <a:r>
              <a:rPr lang="en-GB"/>
              <a:t>To provide more nuanced views of our highly diverse student population, challenge assumptions that we may be making, and allow supportive resource to be directed where it is most needed.</a:t>
            </a:r>
          </a:p>
          <a:p>
            <a:pPr marL="0" indent="0">
              <a:spcBef>
                <a:spcPts val="0"/>
              </a:spcBef>
              <a:spcAft>
                <a:spcPts val="600"/>
              </a:spcAft>
              <a:buNone/>
            </a:pPr>
            <a:r>
              <a:rPr lang="en-GB" b="1"/>
              <a:t>Personalised feedback</a:t>
            </a:r>
          </a:p>
          <a:p>
            <a:pPr>
              <a:spcBef>
                <a:spcPts val="0"/>
              </a:spcBef>
              <a:spcAft>
                <a:spcPts val="600"/>
              </a:spcAft>
            </a:pPr>
            <a:r>
              <a:rPr lang="en-GB"/>
              <a:t>To tailor the messages and support we offer to our students, providing more personalised feedback to support student reflection and academic planning. </a:t>
            </a:r>
          </a:p>
          <a:p>
            <a:pPr>
              <a:spcBef>
                <a:spcPts val="0"/>
              </a:spcBef>
              <a:spcAft>
                <a:spcPts val="600"/>
              </a:spcAft>
            </a:pPr>
            <a:endParaRPr lang="en-GB"/>
          </a:p>
        </p:txBody>
      </p:sp>
      <p:sp>
        <p:nvSpPr>
          <p:cNvPr id="4" name="TextBox 3">
            <a:extLst>
              <a:ext uri="{FF2B5EF4-FFF2-40B4-BE49-F238E27FC236}">
                <a16:creationId xmlns:a16="http://schemas.microsoft.com/office/drawing/2014/main" id="{467008FE-0378-4C35-A05F-411F7CCC4D95}"/>
              </a:ext>
            </a:extLst>
          </p:cNvPr>
          <p:cNvSpPr txBox="1"/>
          <p:nvPr/>
        </p:nvSpPr>
        <p:spPr>
          <a:xfrm>
            <a:off x="7254240" y="4688840"/>
            <a:ext cx="1434689" cy="300082"/>
          </a:xfrm>
          <a:prstGeom prst="rect">
            <a:avLst/>
          </a:prstGeom>
          <a:solidFill>
            <a:schemeClr val="tx2">
              <a:lumMod val="75000"/>
            </a:schemeClr>
          </a:solidFill>
          <a:effectLst/>
        </p:spPr>
        <p:txBody>
          <a:bodyPr wrap="square" rtlCol="0">
            <a:spAutoFit/>
          </a:bodyPr>
          <a:lstStyle/>
          <a:p>
            <a:pPr algn="ctr"/>
            <a:r>
              <a:rPr lang="en-GB" b="1">
                <a:solidFill>
                  <a:schemeClr val="bg1"/>
                </a:solidFill>
              </a:rPr>
              <a:t>LEA</a:t>
            </a:r>
          </a:p>
        </p:txBody>
      </p:sp>
    </p:spTree>
    <p:extLst>
      <p:ext uri="{BB962C8B-B14F-4D97-AF65-F5344CB8AC3E}">
        <p14:creationId xmlns:p14="http://schemas.microsoft.com/office/powerpoint/2010/main" val="1705057681"/>
      </p:ext>
    </p:extLst>
  </p:cSld>
  <p:clrMapOvr>
    <a:masterClrMapping/>
  </p:clrMapOvr>
</p:sld>
</file>

<file path=ppt/theme/theme1.xml><?xml version="1.0" encoding="utf-8"?>
<a:theme xmlns:a="http://schemas.openxmlformats.org/drawingml/2006/main" name="Office Theme">
  <a:themeElements>
    <a:clrScheme name="Channel 4 1">
      <a:dk1>
        <a:srgbClr val="000000"/>
      </a:dk1>
      <a:lt1>
        <a:srgbClr val="FFFFFF"/>
      </a:lt1>
      <a:dk2>
        <a:srgbClr val="585858"/>
      </a:dk2>
      <a:lt2>
        <a:srgbClr val="FFFFFF"/>
      </a:lt2>
      <a:accent1>
        <a:srgbClr val="6D2B83"/>
      </a:accent1>
      <a:accent2>
        <a:srgbClr val="D0091D"/>
      </a:accent2>
      <a:accent3>
        <a:srgbClr val="FFD611"/>
      </a:accent3>
      <a:accent4>
        <a:srgbClr val="85B6E2"/>
      </a:accent4>
      <a:accent5>
        <a:srgbClr val="62CBC5"/>
      </a:accent5>
      <a:accent6>
        <a:srgbClr val="7F7878"/>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Queen Mary">
      <a:dk1>
        <a:srgbClr val="21386A"/>
      </a:dk1>
      <a:lt1>
        <a:sysClr val="window" lastClr="FFFFFF"/>
      </a:lt1>
      <a:dk2>
        <a:srgbClr val="21386A"/>
      </a:dk2>
      <a:lt2>
        <a:srgbClr val="D8D8D8"/>
      </a:lt2>
      <a:accent1>
        <a:srgbClr val="123181"/>
      </a:accent1>
      <a:accent2>
        <a:srgbClr val="792273"/>
      </a:accent2>
      <a:accent3>
        <a:srgbClr val="2DB8C5"/>
      </a:accent3>
      <a:accent4>
        <a:srgbClr val="CDA60C"/>
      </a:accent4>
      <a:accent5>
        <a:srgbClr val="BD1C1C"/>
      </a:accent5>
      <a:accent6>
        <a:srgbClr val="73B82B"/>
      </a:accent6>
      <a:hlink>
        <a:srgbClr val="E6007E"/>
      </a:hlink>
      <a:folHlink>
        <a:srgbClr val="2DB8C5"/>
      </a:folHlink>
    </a:clrScheme>
    <a:fontScheme name="Queen Mar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QMUL Document" ma:contentTypeID="0x0101005EA864BF41DF8A41860E925F5B29BCF500BBCA073B72FF994491D70048A9A00BC3" ma:contentTypeVersion="36" ma:contentTypeDescription="" ma:contentTypeScope="" ma:versionID="2f31196f5eacd8b10103c49dcfdcec9f">
  <xsd:schema xmlns:xsd="http://www.w3.org/2001/XMLSchema" xmlns:xs="http://www.w3.org/2001/XMLSchema" xmlns:p="http://schemas.microsoft.com/office/2006/metadata/properties" xmlns:ns1="http://schemas.microsoft.com/sharepoint/v3" xmlns:ns2="d5efd484-15aa-41a0-83f6-0646502cb6d6" xmlns:ns3="45ae7f3d-bcd0-4e4b-af93-f03a9fbb19b5" xmlns:ns4="6649982f-b66b-4072-8006-4697fed55f9d" targetNamespace="http://schemas.microsoft.com/office/2006/metadata/properties" ma:root="true" ma:fieldsID="950b5c61ef3f51e26f705cbe1a6b17ec" ns1:_="" ns2:_="" ns3:_="" ns4:_="">
    <xsd:import namespace="http://schemas.microsoft.com/sharepoint/v3"/>
    <xsd:import namespace="d5efd484-15aa-41a0-83f6-0646502cb6d6"/>
    <xsd:import namespace="45ae7f3d-bcd0-4e4b-af93-f03a9fbb19b5"/>
    <xsd:import namespace="6649982f-b66b-4072-8006-4697fed55f9d"/>
    <xsd:element name="properties">
      <xsd:complexType>
        <xsd:sequence>
          <xsd:element name="documentManagement">
            <xsd:complexType>
              <xsd:all>
                <xsd:element ref="ns1:QMULDocumentStatusTaxHTField0" minOccurs="0"/>
                <xsd:element ref="ns1:QMULDepartmentTaxHTField0" minOccurs="0"/>
                <xsd:element ref="ns1:QMULSchoolTaxHTField0" minOccurs="0"/>
                <xsd:element ref="ns1:QMULDocumentTypeTaxHTField0" minOccurs="0"/>
                <xsd:element ref="ns1:QMULLocationTaxHTField0" minOccurs="0"/>
                <xsd:element ref="ns1:QMULInformationClassificationTaxHTField0" minOccurs="0"/>
                <xsd:element ref="ns1:QMULAcademicYear" minOccurs="0"/>
                <xsd:element ref="ns1:QMULProject" minOccurs="0"/>
                <xsd:element ref="ns1:QMULReviewDate" minOccurs="0"/>
                <xsd:element ref="ns1:QMULOwner" minOccurs="0"/>
                <xsd:element ref="ns2:TaxKeywordTaxHTField" minOccurs="0"/>
                <xsd:element ref="ns2:TaxCatchAll" minOccurs="0"/>
                <xsd:element ref="ns2:TaxCatchAllLabel" minOccurs="0"/>
                <xsd:element ref="ns3:MediaServiceMetadata" minOccurs="0"/>
                <xsd:element ref="ns3:MediaServiceFastMetadata" minOccurs="0"/>
                <xsd:element ref="ns4:SharedWithUsers" minOccurs="0"/>
                <xsd:element ref="ns4:SharedWithDetail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QMULDocumentStatusTaxHTField0" ma:index="8" nillable="true" ma:taxonomy="true" ma:internalName="QMULDocumentStatusTaxHTField0" ma:taxonomyFieldName="QMULDocumentStatus" ma:displayName="Document Status" ma:default="" ma:fieldId="{083bdfb7-9f4e-4bc9-b582-62ed6b950f9e}" ma:sspId="9c18f9b8-5ae4-4f0b-a238-a922c51e2dda" ma:termSetId="780aba48-6c17-4ca0-84b9-f0207a095630" ma:anchorId="00000000-0000-0000-0000-000000000000" ma:open="false" ma:isKeyword="false">
      <xsd:complexType>
        <xsd:sequence>
          <xsd:element ref="pc:Terms" minOccurs="0" maxOccurs="1"/>
        </xsd:sequence>
      </xsd:complexType>
    </xsd:element>
    <xsd:element name="QMULDepartmentTaxHTField0" ma:index="10" nillable="true" ma:taxonomy="true" ma:internalName="QMULDepartmentTaxHTField0" ma:taxonomyFieldName="QMULDepartment" ma:displayName="Department" ma:readOnly="false" ma:default="" ma:fieldId="{2a7d89f9-5f8e-4c42-ab4f-aa1fc3002ea0}" ma:sspId="9c18f9b8-5ae4-4f0b-a238-a922c51e2dda" ma:termSetId="28874c57-2df5-45e8-a804-d15afc96d4ee" ma:anchorId="00000000-0000-0000-0000-000000000000" ma:open="false" ma:isKeyword="false">
      <xsd:complexType>
        <xsd:sequence>
          <xsd:element ref="pc:Terms" minOccurs="0" maxOccurs="1"/>
        </xsd:sequence>
      </xsd:complexType>
    </xsd:element>
    <xsd:element name="QMULSchoolTaxHTField0" ma:index="12" nillable="true" ma:taxonomy="true" ma:internalName="QMULSchoolTaxHTField0" ma:taxonomyFieldName="QMULSchool" ma:displayName="School" ma:readOnly="false" ma:default="" ma:fieldId="{46346f8e-3161-4021-8b14-3dcca2e3ca8d}" ma:sspId="9c18f9b8-5ae4-4f0b-a238-a922c51e2dda" ma:termSetId="0f9f7e9f-7d6b-4cae-9193-a3e3200f87de" ma:anchorId="00000000-0000-0000-0000-000000000000" ma:open="false" ma:isKeyword="false">
      <xsd:complexType>
        <xsd:sequence>
          <xsd:element ref="pc:Terms" minOccurs="0" maxOccurs="1"/>
        </xsd:sequence>
      </xsd:complexType>
    </xsd:element>
    <xsd:element name="QMULDocumentTypeTaxHTField0" ma:index="14" nillable="true" ma:taxonomy="true" ma:internalName="QMULDocumentTypeTaxHTField0" ma:taxonomyFieldName="QMULDocumentType" ma:displayName="Document Type" ma:default="" ma:fieldId="{2596c3af-0d77-4ea4-a15d-d3f71457b096}" ma:sspId="9c18f9b8-5ae4-4f0b-a238-a922c51e2dda" ma:termSetId="8ec3f1bd-c4f8-46a7-ae88-878ed3be39d1" ma:anchorId="00000000-0000-0000-0000-000000000000" ma:open="false" ma:isKeyword="false">
      <xsd:complexType>
        <xsd:sequence>
          <xsd:element ref="pc:Terms" minOccurs="0" maxOccurs="1"/>
        </xsd:sequence>
      </xsd:complexType>
    </xsd:element>
    <xsd:element name="QMULLocationTaxHTField0" ma:index="16" nillable="true" ma:taxonomy="true" ma:internalName="QMULLocationTaxHTField0" ma:taxonomyFieldName="QMULLocation" ma:displayName="Location" ma:default="" ma:fieldId="{29b985f4-a05e-4f39-b5da-e9fb81ddaa79}" ma:sspId="9c18f9b8-5ae4-4f0b-a238-a922c51e2dda" ma:termSetId="5327f1c4-618f-4317-b197-fc29da39fa66" ma:anchorId="00000000-0000-0000-0000-000000000000" ma:open="false" ma:isKeyword="false">
      <xsd:complexType>
        <xsd:sequence>
          <xsd:element ref="pc:Terms" minOccurs="0" maxOccurs="1"/>
        </xsd:sequence>
      </xsd:complexType>
    </xsd:element>
    <xsd:element name="QMULInformationClassificationTaxHTField0" ma:index="18" nillable="true" ma:taxonomy="true" ma:internalName="QMULInformationClassificationTaxHTField0" ma:taxonomyFieldName="QMULInformationClassification" ma:displayName="Information Classification" ma:default="1;#Protect|9124d8d9-0c1c-41e9-aa14-aba001e9a028" ma:fieldId="{57b3469a-2ea1-4a06-a2d1-c99ce62a5d6f}" ma:sspId="9c18f9b8-5ae4-4f0b-a238-a922c51e2dda" ma:termSetId="a3d7b326-4e5e-4e73-95fa-6245adfab113" ma:anchorId="00000000-0000-0000-0000-000000000000" ma:open="false" ma:isKeyword="false">
      <xsd:complexType>
        <xsd:sequence>
          <xsd:element ref="pc:Terms" minOccurs="0" maxOccurs="1"/>
        </xsd:sequence>
      </xsd:complexType>
    </xsd:element>
    <xsd:element name="QMULAcademicYear" ma:index="20" nillable="true" ma:displayName="Academic Year" ma:decimals="0" ma:internalName="QMULAcademicYear" ma:percentage="FALSE">
      <xsd:simpleType>
        <xsd:restriction base="dms:Number">
          <xsd:maxInclusive value="9999"/>
          <xsd:minInclusive value="1000"/>
        </xsd:restriction>
      </xsd:simpleType>
    </xsd:element>
    <xsd:element name="QMULProject" ma:index="21" nillable="true" ma:displayName="Project" ma:internalName="QMULProject">
      <xsd:simpleType>
        <xsd:restriction base="dms:Text">
          <xsd:maxLength value="255"/>
        </xsd:restriction>
      </xsd:simpleType>
    </xsd:element>
    <xsd:element name="QMULReviewDate" ma:index="22" nillable="true" ma:displayName="Review Date" ma:format="DateOnly" ma:internalName="QMULReviewDate">
      <xsd:simpleType>
        <xsd:restriction base="dms:DateTime"/>
      </xsd:simpleType>
    </xsd:element>
    <xsd:element name="QMULOwner" ma:index="23" nillable="true" ma:displayName="Owner" ma:list="UserInfo" ma:SharePointGroup="0" ma:internalName="QMUL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5efd484-15aa-41a0-83f6-0646502cb6d6" elementFormDefault="qualified">
    <xsd:import namespace="http://schemas.microsoft.com/office/2006/documentManagement/types"/>
    <xsd:import namespace="http://schemas.microsoft.com/office/infopath/2007/PartnerControls"/>
    <xsd:element name="TaxKeywordTaxHTField" ma:index="24" nillable="true" ma:taxonomy="true" ma:internalName="TaxKeywordTaxHTField" ma:taxonomyFieldName="TaxKeyword" ma:displayName="Enterprise Keywords" ma:fieldId="{23f27201-bee3-471e-b2e7-b64fd8b7ca38}" ma:taxonomyMulti="true" ma:sspId="9c18f9b8-5ae4-4f0b-a238-a922c51e2dda"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ab02e953-c7b0-47a2-91a8-be8333115bd2}" ma:internalName="TaxCatchAll" ma:showField="CatchAllData" ma:web="6649982f-b66b-4072-8006-4697fed55f9d">
      <xsd:complexType>
        <xsd:complexContent>
          <xsd:extension base="dms:MultiChoiceLookup">
            <xsd:sequence>
              <xsd:element name="Value" type="dms:Lookup" maxOccurs="unbounded" minOccurs="0" nillable="true"/>
            </xsd:sequence>
          </xsd:extension>
        </xsd:complexContent>
      </xsd:complexType>
    </xsd:element>
    <xsd:element name="TaxCatchAllLabel" ma:index="27" nillable="true" ma:displayName="Taxonomy Catch All Column1" ma:hidden="true" ma:list="{ab02e953-c7b0-47a2-91a8-be8333115bd2}" ma:internalName="TaxCatchAllLabel" ma:readOnly="true" ma:showField="CatchAllDataLabel" ma:web="6649982f-b66b-4072-8006-4697fed55f9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ae7f3d-bcd0-4e4b-af93-f03a9fbb19b5" elementFormDefault="qualified">
    <xsd:import namespace="http://schemas.microsoft.com/office/2006/documentManagement/types"/>
    <xsd:import namespace="http://schemas.microsoft.com/office/infopath/2007/PartnerControls"/>
    <xsd:element name="MediaServiceMetadata" ma:index="28" nillable="true" ma:displayName="MediaServiceMetadata" ma:hidden="true" ma:internalName="MediaServiceMetadata" ma:readOnly="true">
      <xsd:simpleType>
        <xsd:restriction base="dms:Note"/>
      </xsd:simpleType>
    </xsd:element>
    <xsd:element name="MediaServiceFastMetadata" ma:index="29" nillable="true" ma:displayName="MediaServiceFastMetadata" ma:hidden="true" ma:internalName="MediaServiceFastMetadata" ma:readOnly="true">
      <xsd:simpleType>
        <xsd:restriction base="dms:Note"/>
      </xsd:simpleType>
    </xsd:element>
    <xsd:element name="MediaServiceAutoKeyPoints" ma:index="32" nillable="true" ma:displayName="MediaServiceAutoKeyPoints" ma:hidden="true" ma:internalName="MediaServiceAutoKeyPoints" ma:readOnly="true">
      <xsd:simpleType>
        <xsd:restriction base="dms:Note"/>
      </xsd:simpleType>
    </xsd:element>
    <xsd:element name="MediaServiceKeyPoints" ma:index="33" nillable="true" ma:displayName="KeyPoints" ma:internalName="MediaServiceKeyPoints" ma:readOnly="true">
      <xsd:simpleType>
        <xsd:restriction base="dms:Note">
          <xsd:maxLength value="255"/>
        </xsd:restriction>
      </xsd:simpleType>
    </xsd:element>
    <xsd:element name="MediaServiceAutoTags" ma:index="34" nillable="true" ma:displayName="Tags" ma:internalName="MediaServiceAutoTags"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GenerationTime" ma:index="36" nillable="true" ma:displayName="MediaServiceGenerationTime" ma:hidden="true" ma:internalName="MediaServiceGenerationTime" ma:readOnly="true">
      <xsd:simpleType>
        <xsd:restriction base="dms:Text"/>
      </xsd:simpleType>
    </xsd:element>
    <xsd:element name="MediaServiceEventHashCode" ma:index="37" nillable="true" ma:displayName="MediaServiceEventHashCode" ma:hidden="true" ma:internalName="MediaServiceEventHashCode" ma:readOnly="true">
      <xsd:simpleType>
        <xsd:restriction base="dms:Text"/>
      </xsd:simpleType>
    </xsd:element>
    <xsd:element name="MediaServiceDateTaken" ma:index="38" nillable="true" ma:displayName="MediaServiceDateTaken" ma:hidden="true" ma:internalName="MediaServiceDateTaken" ma:readOnly="true">
      <xsd:simpleType>
        <xsd:restriction base="dms:Text"/>
      </xsd:simpleType>
    </xsd:element>
    <xsd:element name="MediaServiceLocation" ma:index="39" nillable="true" ma:displayName="Location" ma:internalName="MediaServiceLocation" ma:readOnly="true">
      <xsd:simpleType>
        <xsd:restriction base="dms:Text"/>
      </xsd:simpleType>
    </xsd:element>
    <xsd:element name="MediaLengthInSeconds" ma:index="4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649982f-b66b-4072-8006-4697fed55f9d"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QMULInformationClassificationTaxHTField0 xmlns="http://schemas.microsoft.com/sharepoint/v3">
      <Terms xmlns="http://schemas.microsoft.com/office/infopath/2007/PartnerControls">
        <TermInfo xmlns="http://schemas.microsoft.com/office/infopath/2007/PartnerControls">
          <TermName xmlns="http://schemas.microsoft.com/office/infopath/2007/PartnerControls">Protect</TermName>
          <TermId xmlns="http://schemas.microsoft.com/office/infopath/2007/PartnerControls">9124d8d9-0c1c-41e9-aa14-aba001e9a028</TermId>
        </TermInfo>
      </Terms>
    </QMULInformationClassificationTaxHTField0>
    <TaxKeywordTaxHTField xmlns="d5efd484-15aa-41a0-83f6-0646502cb6d6">
      <Terms xmlns="http://schemas.microsoft.com/office/infopath/2007/PartnerControls"/>
    </TaxKeywordTaxHTField>
    <TaxCatchAll xmlns="d5efd484-15aa-41a0-83f6-0646502cb6d6">
      <Value>1</Value>
    </TaxCatchAll>
    <QMULSchoolTaxHTField0 xmlns="http://schemas.microsoft.com/sharepoint/v3">
      <Terms xmlns="http://schemas.microsoft.com/office/infopath/2007/PartnerControls"/>
    </QMULSchoolTaxHTField0>
    <QMULDocumentTypeTaxHTField0 xmlns="http://schemas.microsoft.com/sharepoint/v3">
      <Terms xmlns="http://schemas.microsoft.com/office/infopath/2007/PartnerControls"/>
    </QMULDocumentTypeTaxHTField0>
    <QMULReviewDate xmlns="http://schemas.microsoft.com/sharepoint/v3" xsi:nil="true"/>
    <QMULOwner xmlns="http://schemas.microsoft.com/sharepoint/v3">
      <UserInfo>
        <DisplayName/>
        <AccountId xsi:nil="true"/>
        <AccountType/>
      </UserInfo>
    </QMULOwner>
    <QMULDepartmentTaxHTField0 xmlns="http://schemas.microsoft.com/sharepoint/v3">
      <Terms xmlns="http://schemas.microsoft.com/office/infopath/2007/PartnerControls"/>
    </QMULDepartmentTaxHTField0>
    <QMULAcademicYear xmlns="http://schemas.microsoft.com/sharepoint/v3" xsi:nil="true"/>
    <QMULLocationTaxHTField0 xmlns="http://schemas.microsoft.com/sharepoint/v3">
      <Terms xmlns="http://schemas.microsoft.com/office/infopath/2007/PartnerControls"/>
    </QMULLocationTaxHTField0>
    <QMULDocumentStatusTaxHTField0 xmlns="http://schemas.microsoft.com/sharepoint/v3">
      <Terms xmlns="http://schemas.microsoft.com/office/infopath/2007/PartnerControls"/>
    </QMULDocumentStatusTaxHTField0>
    <QMULProject xmlns="http://schemas.microsoft.com/sharepoint/v3" xsi:nil="true"/>
    <SharedWithUsers xmlns="6649982f-b66b-4072-8006-4697fed55f9d">
      <UserInfo>
        <DisplayName/>
        <AccountId xsi:nil="true"/>
        <AccountType/>
      </UserInfo>
    </SharedWithUsers>
    <MediaLengthInSeconds xmlns="45ae7f3d-bcd0-4e4b-af93-f03a9fbb19b5" xsi:nil="true"/>
  </documentManagement>
</p:properties>
</file>

<file path=customXml/item4.xml><?xml version="1.0" encoding="utf-8"?>
<?mso-contentType ?>
<SharedContentType xmlns="Microsoft.SharePoint.Taxonomy.ContentTypeSync" SourceId="9c18f9b8-5ae4-4f0b-a238-a922c51e2dda" ContentTypeId="0x0101005EA864BF41DF8A41860E925F5B29BCF5" PreviousValue="false"/>
</file>

<file path=customXml/itemProps1.xml><?xml version="1.0" encoding="utf-8"?>
<ds:datastoreItem xmlns:ds="http://schemas.openxmlformats.org/officeDocument/2006/customXml" ds:itemID="{B4C6D8CB-52C1-421E-9704-ABE7B24DEF14}">
  <ds:schemaRefs>
    <ds:schemaRef ds:uri="http://schemas.microsoft.com/sharepoint/v3/contenttype/forms"/>
  </ds:schemaRefs>
</ds:datastoreItem>
</file>

<file path=customXml/itemProps2.xml><?xml version="1.0" encoding="utf-8"?>
<ds:datastoreItem xmlns:ds="http://schemas.openxmlformats.org/officeDocument/2006/customXml" ds:itemID="{F66BEB76-FF97-4758-B659-3C2E64565A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5efd484-15aa-41a0-83f6-0646502cb6d6"/>
    <ds:schemaRef ds:uri="45ae7f3d-bcd0-4e4b-af93-f03a9fbb19b5"/>
    <ds:schemaRef ds:uri="6649982f-b66b-4072-8006-4697fed55f9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CB2619-C6C7-4ABC-B0C3-C266FEE3F3B0}">
  <ds:schemaRefs>
    <ds:schemaRef ds:uri="9d611d07-d685-4c13-8f9a-35d36b256d86"/>
    <ds:schemaRef ds:uri="http://schemas.microsoft.com/office/infopath/2007/PartnerControls"/>
    <ds:schemaRef ds:uri="http://purl.org/dc/elements/1.1/"/>
    <ds:schemaRef ds:uri="http://purl.org/dc/terms/"/>
    <ds:schemaRef ds:uri="http://schemas.microsoft.com/office/2006/metadata/properties"/>
    <ds:schemaRef ds:uri="http://purl.org/dc/dcmitype/"/>
    <ds:schemaRef ds:uri="http://schemas.microsoft.com/office/2006/documentManagement/types"/>
    <ds:schemaRef ds:uri="http://schemas.openxmlformats.org/package/2006/metadata/core-properties"/>
    <ds:schemaRef ds:uri="2c6865e2-40ed-47f8-a313-63552d327e97"/>
    <ds:schemaRef ds:uri="http://www.w3.org/XML/1998/namespace"/>
    <ds:schemaRef ds:uri="http://schemas.microsoft.com/sharepoint/v3"/>
    <ds:schemaRef ds:uri="d5efd484-15aa-41a0-83f6-0646502cb6d6"/>
    <ds:schemaRef ds:uri="6649982f-b66b-4072-8006-4697fed55f9d"/>
    <ds:schemaRef ds:uri="45ae7f3d-bcd0-4e4b-af93-f03a9fbb19b5"/>
  </ds:schemaRefs>
</ds:datastoreItem>
</file>

<file path=customXml/itemProps4.xml><?xml version="1.0" encoding="utf-8"?>
<ds:datastoreItem xmlns:ds="http://schemas.openxmlformats.org/officeDocument/2006/customXml" ds:itemID="{13154F9D-9B91-4A61-B1F9-79862BDB26E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Office Theme</Template>
  <TotalTime>93</TotalTime>
  <Words>2082</Words>
  <Application>Microsoft Office PowerPoint</Application>
  <PresentationFormat>On-screen Show (16:9)</PresentationFormat>
  <Paragraphs>247</Paragraphs>
  <Slides>28</Slides>
  <Notes>4</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J</dc:creator>
  <cp:lastModifiedBy>Christine Couper</cp:lastModifiedBy>
  <cp:revision>41</cp:revision>
  <dcterms:created xsi:type="dcterms:W3CDTF">2020-06-18T12:08:25Z</dcterms:created>
  <dcterms:modified xsi:type="dcterms:W3CDTF">2021-11-16T11:56:02Z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0x0101005EA864BF41DF8A41860E925F5B29BCF500BBCA073B72FF994491D70048A9A00BC3</vt:lpwstr>
  </property>
  <property fmtid="{D5CDD505-2E9C-101B-9397-08002B2CF9AE}" pid="3" name="QMULInformationClassification">
    <vt:lpwstr>1;#Protect|9124d8d9-0c1c-41e9-aa14-aba001e9a028</vt:lpwstr>
  </property>
  <property fmtid="{D5CDD505-2E9C-101B-9397-08002B2CF9AE}" pid="4" name="TaxKeyword">
    <vt:lpwstr/>
  </property>
  <property fmtid="{D5CDD505-2E9C-101B-9397-08002B2CF9AE}" pid="5" name="QMULSchool">
    <vt:lpwstr/>
  </property>
  <property fmtid="{D5CDD505-2E9C-101B-9397-08002B2CF9AE}" pid="6" name="QMULDocumentStatus">
    <vt:lpwstr/>
  </property>
  <property fmtid="{D5CDD505-2E9C-101B-9397-08002B2CF9AE}" pid="7" name="QMULLocation">
    <vt:lpwstr/>
  </property>
  <property fmtid="{D5CDD505-2E9C-101B-9397-08002B2CF9AE}" pid="8" name="QMULDepartment">
    <vt:lpwstr/>
  </property>
  <property fmtid="{D5CDD505-2E9C-101B-9397-08002B2CF9AE}" pid="9" name="QMULDocumentType">
    <vt:lpwstr/>
  </property>
  <property fmtid="{D5CDD505-2E9C-101B-9397-08002B2CF9AE}" pid="10" name="Order">
    <vt:r8>285700</vt:r8>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ies>
</file>