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55" r:id="rId2"/>
    <p:sldId id="360" r:id="rId3"/>
    <p:sldId id="385" r:id="rId4"/>
    <p:sldId id="362" r:id="rId5"/>
    <p:sldId id="384" r:id="rId6"/>
    <p:sldId id="369" r:id="rId7"/>
    <p:sldId id="386" r:id="rId8"/>
    <p:sldId id="354" r:id="rId9"/>
  </p:sldIdLst>
  <p:sldSz cx="9144000" cy="5143500" type="screen16x9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Froud" initials="E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78"/>
    <a:srgbClr val="FF3399"/>
    <a:srgbClr val="004A93"/>
    <a:srgbClr val="FF6600"/>
    <a:srgbClr val="0066FF"/>
    <a:srgbClr val="00CCFF"/>
    <a:srgbClr val="CCFF99"/>
    <a:srgbClr val="FF66CC"/>
    <a:srgbClr val="99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2" autoAdjust="0"/>
    <p:restoredTop sz="84007" autoAdjust="0"/>
  </p:normalViewPr>
  <p:slideViewPr>
    <p:cSldViewPr snapToGrid="0" snapToObjects="1">
      <p:cViewPr varScale="1">
        <p:scale>
          <a:sx n="128" d="100"/>
          <a:sy n="128" d="100"/>
        </p:scale>
        <p:origin x="75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0" d="100"/>
          <a:sy n="150" d="100"/>
        </p:scale>
        <p:origin x="-3512" y="-10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387C-89C0-4364-9C0D-D792838FE158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474C8-2C73-42AC-9C12-5AAACAEEB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59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B1D5E-19BF-A942-B723-05BFE3C0AD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F738F-A306-704F-9476-640A8917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4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9BA0EA5-3D3E-4E6C-9F30-C9DDDAB4DA08}" type="slidenum">
              <a:rPr lang="en-GB" altLang="en-US" smtClean="0">
                <a:latin typeface="Arial" panose="020B0604020202020204" pitchFamily="34" charset="0"/>
              </a:rPr>
              <a:pPr/>
              <a:t>1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z="900" b="1" dirty="0" smtClean="0"/>
              <a:t>Working in the UK </a:t>
            </a:r>
            <a:r>
              <a:rPr lang="en-GB" sz="900" dirty="0" smtClean="0"/>
              <a:t>Advice on working part-time &amp; during vacation</a:t>
            </a:r>
          </a:p>
          <a:p>
            <a:pPr>
              <a:defRPr/>
            </a:pPr>
            <a:endParaRPr lang="en-GB" sz="900" dirty="0" smtClean="0">
              <a:cs typeface="+mn-cs"/>
            </a:endParaRPr>
          </a:p>
          <a:p>
            <a:pPr>
              <a:defRPr/>
            </a:pPr>
            <a:r>
              <a:rPr lang="en-GB" sz="900" dirty="0" smtClean="0">
                <a:ea typeface="ＭＳ Ｐゴシック" charset="0"/>
                <a:cs typeface="+mn-cs"/>
              </a:rPr>
              <a:t>What careers does at QM</a:t>
            </a:r>
          </a:p>
          <a:p>
            <a:pPr eaLnBrk="1" hangingPunct="1">
              <a:defRPr/>
            </a:pPr>
            <a:endParaRPr lang="en-GB" sz="90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GB" sz="900" dirty="0" smtClean="0">
                <a:ea typeface="ＭＳ Ｐゴシック" charset="0"/>
                <a:cs typeface="+mn-cs"/>
              </a:rPr>
              <a:t>Next time – video of WG3, mention skype appointments</a:t>
            </a:r>
          </a:p>
          <a:p>
            <a:pPr eaLnBrk="1" hangingPunct="1">
              <a:defRPr/>
            </a:pPr>
            <a:r>
              <a:rPr lang="en-GB" sz="900" dirty="0" err="1" smtClean="0">
                <a:ea typeface="ＭＳ Ｐゴシック" charset="0"/>
                <a:cs typeface="+mn-cs"/>
              </a:rPr>
              <a:t>LInkediN</a:t>
            </a:r>
            <a:r>
              <a:rPr lang="en-GB" sz="900" dirty="0" smtClean="0">
                <a:ea typeface="ＭＳ Ｐゴシック" charset="0"/>
                <a:cs typeface="+mn-cs"/>
              </a:rPr>
              <a:t> good way to build network </a:t>
            </a:r>
          </a:p>
          <a:p>
            <a:pPr eaLnBrk="1" hangingPunct="1">
              <a:defRPr/>
            </a:pPr>
            <a:r>
              <a:rPr lang="en-GB" sz="900" dirty="0" smtClean="0">
                <a:ea typeface="ＭＳ Ｐゴシック" charset="0"/>
                <a:cs typeface="+mn-cs"/>
              </a:rPr>
              <a:t>More examples of skills based work – PAID e.g. indeed</a:t>
            </a:r>
          </a:p>
          <a:p>
            <a:pPr eaLnBrk="1" hangingPunct="1">
              <a:defRPr/>
            </a:pPr>
            <a:endParaRPr lang="en-GB" sz="90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GB" sz="900" dirty="0" smtClean="0">
                <a:ea typeface="ＭＳ Ｐゴシック" charset="0"/>
                <a:cs typeface="+mn-cs"/>
              </a:rPr>
              <a:t>Funny jobs slides </a:t>
            </a:r>
          </a:p>
          <a:p>
            <a:pPr eaLnBrk="1" hangingPunct="1">
              <a:defRPr/>
            </a:pPr>
            <a:r>
              <a:rPr lang="en-GB" sz="900" dirty="0" smtClean="0">
                <a:ea typeface="ＭＳ Ｐゴシック" charset="0"/>
                <a:cs typeface="+mn-cs"/>
              </a:rPr>
              <a:t>NB tutoring not self-employed</a:t>
            </a:r>
          </a:p>
          <a:p>
            <a:pPr eaLnBrk="1" hangingPunct="1">
              <a:defRPr/>
            </a:pPr>
            <a:r>
              <a:rPr lang="en-GB" sz="900" dirty="0" smtClean="0">
                <a:ea typeface="ＭＳ Ｐゴシック" charset="0"/>
                <a:cs typeface="+mn-cs"/>
              </a:rPr>
              <a:t>Show events page</a:t>
            </a:r>
          </a:p>
          <a:p>
            <a:pPr eaLnBrk="1" hangingPunct="1">
              <a:defRPr/>
            </a:pPr>
            <a:endParaRPr lang="en-GB" sz="90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GB" sz="900" dirty="0" smtClean="0">
                <a:ea typeface="ＭＳ Ｐゴシック" charset="0"/>
                <a:cs typeface="+mn-cs"/>
              </a:rPr>
              <a:t>Reference jet lag</a:t>
            </a:r>
            <a:endParaRPr lang="en-GB" sz="900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20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Model these sites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</a:rPr>
              <a:t>Take a photo</a:t>
            </a:r>
            <a:r>
              <a:rPr lang="en-US" altLang="en-US" baseline="0" dirty="0" smtClean="0">
                <a:latin typeface="Arial" panose="020B0604020202020204" pitchFamily="34" charset="0"/>
              </a:rPr>
              <a:t> of slide!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E648D6-9484-4BE5-A787-775E7D81B92B}" type="slidenum">
              <a:rPr lang="en-GB" altLang="en-US" smtClean="0">
                <a:latin typeface="Arial" panose="020B0604020202020204" pitchFamily="34" charset="0"/>
              </a:rPr>
              <a:pPr/>
              <a:t>2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5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29B40C7-D78E-441B-A2C5-2CE43A9FA917}" type="slidenum">
              <a:rPr lang="en-GB" altLang="en-US" smtClean="0">
                <a:latin typeface="Arial" panose="020B0604020202020204" pitchFamily="34" charset="0"/>
              </a:rPr>
              <a:pPr/>
              <a:t>4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2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means that: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Masters students will not usually be able to apply to these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For undergraduate students, doing an internship such as these might not be compatible with taking a summer holiday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To get these kind of internships you will need to decide </a:t>
            </a:r>
            <a:r>
              <a:rPr lang="en-GB" i="1" baseline="0" dirty="0" smtClean="0"/>
              <a:t>now</a:t>
            </a:r>
            <a:r>
              <a:rPr lang="en-GB" i="0" baseline="0" dirty="0" smtClean="0"/>
              <a:t> and apply in the next month or so.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F738F-A306-704F-9476-640A8917A1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9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5FE706-D44C-4C58-8E0C-8C373121128A}" type="slidenum">
              <a:rPr lang="en-GB" altLang="en-US" smtClean="0">
                <a:latin typeface="Arial" panose="020B0604020202020204" pitchFamily="34" charset="0"/>
              </a:rPr>
              <a:pPr/>
              <a:t>6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6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F738F-A306-704F-9476-640A8917A1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0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275160"/>
            <a:ext cx="7200900" cy="1102519"/>
          </a:xfrm>
        </p:spPr>
        <p:txBody>
          <a:bodyPr lIns="0" tIns="0" rIns="0" bIns="72000" anchor="t"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591991"/>
            <a:ext cx="7200900" cy="1314450"/>
          </a:xfrm>
        </p:spPr>
        <p:txBody>
          <a:bodyPr lIns="0" tIns="0" rIns="0" bIns="720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7812088" y="0"/>
            <a:ext cx="1331912" cy="5143500"/>
            <a:chOff x="4921" y="0"/>
            <a:chExt cx="839" cy="4320"/>
          </a:xfrm>
        </p:grpSpPr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4921" y="0"/>
              <a:ext cx="839" cy="432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324000" tIns="288000" rIns="180000" bIns="180000" anchor="ctr"/>
            <a:lstStyle/>
            <a:p>
              <a:r>
                <a:rPr lang="en-GB" altLang="en-US" sz="5400">
                  <a:solidFill>
                    <a:schemeClr val="bg1"/>
                  </a:solidFill>
                </a:rPr>
                <a:t>Careers</a:t>
              </a:r>
            </a:p>
          </p:txBody>
        </p:sp>
        <p:pic>
          <p:nvPicPr>
            <p:cNvPr id="3077" name="Picture 5" descr="QMUL_Logo_Whit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3960"/>
              <a:ext cx="733" cy="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9" name="Picture 7" descr="part_of_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4677966"/>
            <a:ext cx="1439863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2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80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4526" y="205979"/>
            <a:ext cx="1800225" cy="43636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1" y="205979"/>
            <a:ext cx="5248275" cy="436364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5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56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35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00150"/>
            <a:ext cx="3524250" cy="33694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200150"/>
            <a:ext cx="3524250" cy="33694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3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5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9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2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0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6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05979"/>
            <a:ext cx="72009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200150"/>
            <a:ext cx="7200900" cy="33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7164389" y="4786313"/>
            <a:ext cx="298159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fld id="{DEA6DCFA-747B-44BE-85C6-F9A863EE9DC3}" type="slidenum">
              <a:rPr lang="en-GB" altLang="en-US" sz="1350">
                <a:solidFill>
                  <a:srgbClr val="FFA3FF"/>
                </a:solidFill>
              </a:rPr>
              <a:pPr/>
              <a:t>‹#›</a:t>
            </a:fld>
            <a:endParaRPr lang="en-GB" altLang="en-US" sz="1350">
              <a:solidFill>
                <a:srgbClr val="FFA3FF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812088" y="0"/>
            <a:ext cx="1331912" cy="5143500"/>
            <a:chOff x="4921" y="0"/>
            <a:chExt cx="839" cy="4320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921" y="0"/>
              <a:ext cx="839" cy="432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324000" tIns="288000" rIns="180000" bIns="180000" anchor="ctr"/>
            <a:lstStyle/>
            <a:p>
              <a:r>
                <a:rPr lang="en-GB" altLang="en-US" sz="5400">
                  <a:solidFill>
                    <a:schemeClr val="bg1"/>
                  </a:solidFill>
                </a:rPr>
                <a:t>Careers</a:t>
              </a:r>
            </a:p>
          </p:txBody>
        </p:sp>
        <p:pic>
          <p:nvPicPr>
            <p:cNvPr id="1044" name="Picture 20" descr="QMUL_Logo_White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3960"/>
              <a:ext cx="733" cy="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5" name="Picture 21" descr="part_of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4677966"/>
            <a:ext cx="1439863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Verdana" panose="020B060403050404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Verdana" panose="020B060403050404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Verdana" panose="020B060403050404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Verdana" panose="020B060403050404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44226" y="2085414"/>
            <a:ext cx="6692419" cy="1102519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</a:rPr>
              <a:t>Working during study</a:t>
            </a:r>
            <a:br>
              <a:rPr lang="en-GB" b="1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</a:rPr>
            </a:br>
            <a:endParaRPr lang="en-GB" sz="2250" b="1" dirty="0">
              <a:solidFill>
                <a:srgbClr val="46002F"/>
              </a:solidFill>
              <a:ea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6596" y="2421669"/>
            <a:ext cx="39276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tx2">
                    <a:lumMod val="50000"/>
                  </a:schemeClr>
                </a:solidFill>
                <a:ea typeface="MS PGothic" charset="0"/>
              </a:rPr>
              <a:t/>
            </a:r>
            <a:br>
              <a:rPr lang="en-GB" sz="2800" dirty="0">
                <a:solidFill>
                  <a:schemeClr val="tx2">
                    <a:lumMod val="50000"/>
                  </a:schemeClr>
                </a:solidFill>
                <a:ea typeface="MS PGothic" charset="0"/>
              </a:rPr>
            </a:br>
            <a:r>
              <a:rPr lang="en-GB" sz="2800" dirty="0">
                <a:solidFill>
                  <a:schemeClr val="tx2">
                    <a:lumMod val="50000"/>
                  </a:schemeClr>
                </a:solidFill>
                <a:ea typeface="MS PGothic" charset="0"/>
              </a:rPr>
              <a:t>Careers &amp;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ea typeface="MS PGothic" charset="0"/>
              </a:rPr>
              <a:t>Enterprise</a:t>
            </a:r>
          </a:p>
          <a:p>
            <a:pPr algn="ctr"/>
            <a:endParaRPr lang="en-GB" sz="2800" dirty="0" smtClean="0">
              <a:solidFill>
                <a:schemeClr val="tx2">
                  <a:lumMod val="50000"/>
                </a:schemeClr>
              </a:solidFill>
              <a:ea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1" y="384651"/>
            <a:ext cx="3810580" cy="10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85634" y="111375"/>
            <a:ext cx="7124854" cy="857250"/>
          </a:xfrm>
        </p:spPr>
        <p:txBody>
          <a:bodyPr/>
          <a:lstStyle/>
          <a:p>
            <a:pPr algn="ctr"/>
            <a:r>
              <a:rPr lang="en-US" altLang="en-US" sz="2400" b="1" dirty="0" smtClean="0"/>
              <a:t>How do I find </a:t>
            </a:r>
            <a:r>
              <a:rPr lang="en-US" altLang="en-US" sz="2400" dirty="0" smtClean="0"/>
              <a:t>work</a:t>
            </a:r>
            <a:r>
              <a:rPr lang="en-US" altLang="en-US" sz="2400" b="1" dirty="0" smtClean="0"/>
              <a:t> opportunities?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54" y="1029377"/>
            <a:ext cx="1585973" cy="984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629" y="923286"/>
            <a:ext cx="1100253" cy="1100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8867" t="3090" r="7777" b="9417"/>
          <a:stretch/>
        </p:blipFill>
        <p:spPr>
          <a:xfrm>
            <a:off x="5840597" y="851513"/>
            <a:ext cx="1362562" cy="1430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614" t="11851" b="35972"/>
          <a:stretch/>
        </p:blipFill>
        <p:spPr>
          <a:xfrm>
            <a:off x="4076063" y="2977272"/>
            <a:ext cx="3529069" cy="1705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4133" y="4122435"/>
            <a:ext cx="39209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bg1"/>
                </a:solidFill>
              </a:rPr>
              <a:t>Undergrads:Apply</a:t>
            </a:r>
            <a:r>
              <a:rPr lang="en-GB" sz="1600" dirty="0" smtClean="0">
                <a:solidFill>
                  <a:schemeClr val="bg1"/>
                </a:solidFill>
              </a:rPr>
              <a:t> for </a:t>
            </a:r>
            <a:r>
              <a:rPr lang="en-GB" sz="1600" dirty="0" err="1" smtClean="0">
                <a:solidFill>
                  <a:schemeClr val="bg1"/>
                </a:solidFill>
              </a:rPr>
              <a:t>QConsult</a:t>
            </a:r>
            <a:r>
              <a:rPr lang="en-GB" sz="1600" dirty="0" smtClean="0">
                <a:solidFill>
                  <a:schemeClr val="bg1"/>
                </a:solidFill>
              </a:rPr>
              <a:t> or SBM </a:t>
            </a:r>
            <a:r>
              <a:rPr lang="en-GB" sz="1600" dirty="0" err="1" smtClean="0">
                <a:solidFill>
                  <a:schemeClr val="bg1"/>
                </a:solidFill>
              </a:rPr>
              <a:t>QConsult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98" y="3216423"/>
            <a:ext cx="3085171" cy="5006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8029" y="3777849"/>
            <a:ext cx="3525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https://www.qmsu.org/jobs/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0459" y="2090116"/>
            <a:ext cx="2274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https://q-temps.co.uk/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53629" y="2072386"/>
            <a:ext cx="3088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https://qmul.targetconnect.net/leap/jobs.html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2554" y="2428857"/>
            <a:ext cx="31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http://www.careers.qmul.ac.uk/students/workexperience/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84133" y="4742168"/>
            <a:ext cx="42374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</a:t>
            </a:r>
            <a:r>
              <a:rPr lang="en-GB" sz="1400" dirty="0" smtClean="0"/>
              <a:t>www.careers.qmul.ac.uk/qconsult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359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Events coming up!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03610"/>
            <a:ext cx="7200900" cy="3566009"/>
          </a:xfrm>
        </p:spPr>
        <p:txBody>
          <a:bodyPr/>
          <a:lstStyle/>
          <a:p>
            <a:r>
              <a:rPr lang="en-GB" dirty="0" smtClean="0"/>
              <a:t>Business &amp; Finance Fair</a:t>
            </a:r>
          </a:p>
          <a:p>
            <a:pPr marL="0" indent="0">
              <a:buNone/>
            </a:pPr>
            <a:r>
              <a:rPr lang="en-GB" dirty="0" smtClean="0"/>
              <a:t>- Monday 7 October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STEM Fair</a:t>
            </a:r>
          </a:p>
          <a:p>
            <a:pPr marL="0" indent="0">
              <a:buNone/>
            </a:pPr>
            <a:r>
              <a:rPr lang="en-GB" dirty="0" smtClean="0"/>
              <a:t>- 28 &amp; 29 October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069"/>
          <a:stretch/>
        </p:blipFill>
        <p:spPr>
          <a:xfrm>
            <a:off x="243826" y="2091791"/>
            <a:ext cx="1648290" cy="683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76" y="2146009"/>
            <a:ext cx="1677499" cy="3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535" y="1903640"/>
            <a:ext cx="1604164" cy="649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169" y="1200150"/>
            <a:ext cx="2681869" cy="431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206" y="1631165"/>
            <a:ext cx="1464688" cy="921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26" y="3772366"/>
            <a:ext cx="1421722" cy="874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5554" y="3704608"/>
            <a:ext cx="1680340" cy="9441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2137" y="3775762"/>
            <a:ext cx="751429" cy="75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2535" y="3024886"/>
            <a:ext cx="1384840" cy="11902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8996" y="3772367"/>
            <a:ext cx="894331" cy="8290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5509" y="2916364"/>
            <a:ext cx="1383894" cy="8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3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03500" y="87272"/>
            <a:ext cx="7659755" cy="857250"/>
          </a:xfrm>
        </p:spPr>
        <p:txBody>
          <a:bodyPr/>
          <a:lstStyle/>
          <a:p>
            <a:pPr algn="ctr"/>
            <a:r>
              <a:rPr lang="en-GB" altLang="en-US" sz="2400" b="1" dirty="0" smtClean="0"/>
              <a:t>Booking a Careers appointment</a:t>
            </a:r>
            <a:endParaRPr lang="en-GB" altLang="en-US" sz="2400" b="1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97810" y="974258"/>
            <a:ext cx="4437623" cy="219602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1800" dirty="0" smtClean="0"/>
              <a:t>Call the QM Careers &amp; Enterprise on </a:t>
            </a:r>
          </a:p>
          <a:p>
            <a:pPr marL="0" indent="0">
              <a:buNone/>
            </a:pPr>
            <a:r>
              <a:rPr lang="en-GB" altLang="en-US" sz="1800" dirty="0" smtClean="0">
                <a:solidFill>
                  <a:srgbClr val="0000FF"/>
                </a:solidFill>
              </a:rPr>
              <a:t>0207 </a:t>
            </a:r>
            <a:r>
              <a:rPr lang="en-GB" altLang="en-US" sz="1800" dirty="0">
                <a:solidFill>
                  <a:srgbClr val="0000FF"/>
                </a:solidFill>
              </a:rPr>
              <a:t>882 </a:t>
            </a:r>
            <a:r>
              <a:rPr lang="en-GB" altLang="en-US" sz="1800" dirty="0" smtClean="0">
                <a:solidFill>
                  <a:srgbClr val="0000FF"/>
                </a:solidFill>
              </a:rPr>
              <a:t>8533 </a:t>
            </a:r>
          </a:p>
          <a:p>
            <a:pPr marL="0" indent="0">
              <a:buNone/>
            </a:pPr>
            <a:r>
              <a:rPr lang="en-GB" altLang="en-US" sz="1800" dirty="0" smtClean="0">
                <a:solidFill>
                  <a:srgbClr val="0000FF"/>
                </a:solidFill>
              </a:rPr>
              <a:t>or visit us in WG3, near The Octagon, Queens Building </a:t>
            </a:r>
            <a:r>
              <a:rPr lang="en-GB" altLang="en-US" sz="1800" dirty="0" smtClean="0"/>
              <a:t>to book a 20 minute appointment</a:t>
            </a:r>
            <a:endParaRPr lang="en-GB" altLang="en-US" sz="1800" dirty="0" smtClean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71" b="16527"/>
          <a:stretch/>
        </p:blipFill>
        <p:spPr>
          <a:xfrm>
            <a:off x="5019070" y="2698130"/>
            <a:ext cx="2650011" cy="1740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178" y="924217"/>
            <a:ext cx="1562332" cy="15623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810" y="2638657"/>
            <a:ext cx="4995184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/>
              <a:t>Appointments can cover any careers query, including:</a:t>
            </a:r>
          </a:p>
          <a:p>
            <a:r>
              <a:rPr lang="en-GB" sz="1600" dirty="0" smtClean="0"/>
              <a:t>- CV </a:t>
            </a:r>
            <a:r>
              <a:rPr lang="en-GB" sz="1600" dirty="0"/>
              <a:t>&amp; application feedback</a:t>
            </a:r>
          </a:p>
          <a:p>
            <a:r>
              <a:rPr lang="en-GB" sz="1600" dirty="0" smtClean="0"/>
              <a:t>- Finding </a:t>
            </a:r>
            <a:r>
              <a:rPr lang="en-GB" sz="1600" dirty="0"/>
              <a:t>and applying for work experience, part-time work or graduate jobs</a:t>
            </a:r>
          </a:p>
          <a:p>
            <a:r>
              <a:rPr lang="en-GB" sz="1600" dirty="0" smtClean="0"/>
              <a:t>- Deciding </a:t>
            </a:r>
            <a:r>
              <a:rPr lang="en-GB" sz="1600" dirty="0"/>
              <a:t>what to do after graduation</a:t>
            </a:r>
          </a:p>
          <a:p>
            <a:r>
              <a:rPr lang="en-GB" sz="1600" dirty="0" smtClean="0"/>
              <a:t>- Practice interviews</a:t>
            </a:r>
          </a:p>
          <a:p>
            <a:r>
              <a:rPr lang="en-GB" sz="1600" dirty="0" smtClean="0"/>
              <a:t>- Starting your own business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514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7200900" cy="857250"/>
          </a:xfrm>
        </p:spPr>
        <p:txBody>
          <a:bodyPr/>
          <a:lstStyle/>
          <a:p>
            <a:r>
              <a:rPr lang="en-GB" sz="1800" dirty="0" smtClean="0"/>
              <a:t>Internships &amp; graduate roles with larger employers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20450"/>
            <a:ext cx="4214695" cy="3369469"/>
          </a:xfrm>
        </p:spPr>
        <p:txBody>
          <a:bodyPr/>
          <a:lstStyle/>
          <a:p>
            <a:r>
              <a:rPr lang="en-GB" sz="1600" i="1" dirty="0" smtClean="0"/>
              <a:t>Advertised</a:t>
            </a:r>
            <a:r>
              <a:rPr lang="en-GB" sz="1600" dirty="0" smtClean="0"/>
              <a:t> internships in </a:t>
            </a:r>
            <a:r>
              <a:rPr lang="en-GB" sz="1600" i="1" dirty="0" smtClean="0"/>
              <a:t>large </a:t>
            </a:r>
            <a:r>
              <a:rPr lang="en-GB" sz="1600" dirty="0" smtClean="0"/>
              <a:t>organisations are usually:</a:t>
            </a:r>
          </a:p>
          <a:p>
            <a:pPr>
              <a:buFontTx/>
              <a:buChar char="-"/>
            </a:pPr>
            <a:r>
              <a:rPr lang="en-GB" sz="1600" dirty="0" smtClean="0"/>
              <a:t>Full-time (35h per week) for at least six weeks, sometimes up to three months during the summer</a:t>
            </a:r>
          </a:p>
          <a:p>
            <a:pPr>
              <a:buFontTx/>
              <a:buChar char="-"/>
            </a:pPr>
            <a:r>
              <a:rPr lang="en-GB" sz="1600" dirty="0" smtClean="0"/>
              <a:t>Applications open in the summer of the year before and </a:t>
            </a:r>
            <a:r>
              <a:rPr lang="en-GB" sz="1600" u="sng" dirty="0" smtClean="0"/>
              <a:t>close</a:t>
            </a:r>
            <a:r>
              <a:rPr lang="en-GB" sz="1600" dirty="0" smtClean="0"/>
              <a:t> by December</a:t>
            </a:r>
          </a:p>
          <a:p>
            <a:pPr>
              <a:buFontTx/>
              <a:buChar char="-"/>
            </a:pPr>
            <a:r>
              <a:rPr lang="en-GB" sz="1600" dirty="0" smtClean="0"/>
              <a:t>Competition is intense – usually tough video interviews and numerical and verbal reasoning tests as the first part of the selection</a:t>
            </a:r>
          </a:p>
          <a:p>
            <a:pPr>
              <a:buFontTx/>
              <a:buChar char="-"/>
            </a:pPr>
            <a:r>
              <a:rPr lang="en-GB" sz="1600" dirty="0" smtClean="0"/>
              <a:t>START EARLY!!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4538543" y="3480319"/>
            <a:ext cx="3074021" cy="147732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The main websites are:</a:t>
            </a:r>
          </a:p>
          <a:p>
            <a:r>
              <a:rPr lang="en-GB" dirty="0"/>
              <a:t>www.targetjobs.co.uk</a:t>
            </a:r>
          </a:p>
          <a:p>
            <a:r>
              <a:rPr lang="en-GB" dirty="0"/>
              <a:t>www.milkround.com</a:t>
            </a:r>
          </a:p>
          <a:p>
            <a:r>
              <a:rPr lang="en-GB" dirty="0"/>
              <a:t>www.insidecareers.co.uk</a:t>
            </a:r>
          </a:p>
          <a:p>
            <a:r>
              <a:rPr lang="en-GB" dirty="0"/>
              <a:t>www.gradcracker.com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510" r="19150"/>
          <a:stretch/>
        </p:blipFill>
        <p:spPr>
          <a:xfrm>
            <a:off x="4869366" y="634596"/>
            <a:ext cx="2505307" cy="26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9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65176"/>
              </p:ext>
            </p:extLst>
          </p:nvPr>
        </p:nvGraphicFramePr>
        <p:xfrm>
          <a:off x="147582" y="485721"/>
          <a:ext cx="3699163" cy="4211447"/>
        </p:xfrm>
        <a:graphic>
          <a:graphicData uri="http://schemas.openxmlformats.org/drawingml/2006/table">
            <a:tbl>
              <a:tblPr/>
              <a:tblGrid>
                <a:gridCol w="369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91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What we DO</a:t>
                      </a:r>
                    </a:p>
                  </a:txBody>
                  <a:tcPr marL="68580" marR="68580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9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Advise on how you can find part time and full time work, work experience or internships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68580" marR="68580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7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Support you in writing job applications, CVs and preparing for interviews, through workshops and short appointments with a careers adviser</a:t>
                      </a:r>
                    </a:p>
                  </a:txBody>
                  <a:tcPr marL="68580" marR="68580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02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List part time and full time vacancies on QM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JobOnline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.</a:t>
                      </a:r>
                    </a:p>
                  </a:txBody>
                  <a:tcPr marL="68580" marR="68580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41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Help you choose a career which suits you through discussion with a careers adviser in a short appointment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68580" marR="68580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7346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Organise events through which you can meet employers and find out about different careers in and outside the UK.  They come onto campus but they don</a:t>
                      </a:r>
                      <a:r>
                        <a:rPr kumimoji="0" lang="ja-JP" alt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en-GB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t recruit (at a fair/event)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68580" marR="68580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10" name="Text Box 25"/>
          <p:cNvSpPr txBox="1">
            <a:spLocks noChangeArrowheads="1"/>
          </p:cNvSpPr>
          <p:nvPr/>
        </p:nvSpPr>
        <p:spPr bwMode="auto">
          <a:xfrm>
            <a:off x="791710" y="75098"/>
            <a:ext cx="66515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latin typeface="+mn-lt"/>
              </a:rPr>
              <a:t>How can Careers &amp; Enterprise help you?</a:t>
            </a:r>
          </a:p>
        </p:txBody>
      </p:sp>
      <p:graphicFrame>
        <p:nvGraphicFramePr>
          <p:cNvPr id="26699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15399"/>
              </p:ext>
            </p:extLst>
          </p:nvPr>
        </p:nvGraphicFramePr>
        <p:xfrm>
          <a:off x="3918368" y="497693"/>
          <a:ext cx="3732068" cy="4235059"/>
        </p:xfrm>
        <a:graphic>
          <a:graphicData uri="http://schemas.openxmlformats.org/drawingml/2006/table">
            <a:tbl>
              <a:tblPr/>
              <a:tblGrid>
                <a:gridCol w="3732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What we DON’T DO</a:t>
                      </a:r>
                    </a:p>
                  </a:txBody>
                  <a:tcPr marL="68580" marR="68580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Recommend or introduce you to an employer</a:t>
                      </a:r>
                    </a:p>
                  </a:txBody>
                  <a:tcPr marL="68580" marR="68580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Provide lists of all the employers recruiting people from your country or your degree subject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68580" marR="68580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Proofread your CV/ application form for spelling and grammatical errors.</a:t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</a:b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- use QM in-sessional English courses</a:t>
                      </a:r>
                    </a:p>
                  </a:txBody>
                  <a:tcPr marL="68580" marR="68580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Give detailed advice about your entitlement to work in the UK: see Advice and Counselling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68580" marR="68580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0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Run interviews with employers on campus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68580" marR="68580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72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UK CV 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" y="2172571"/>
            <a:ext cx="4427093" cy="2377534"/>
          </a:xfrm>
        </p:spPr>
        <p:txBody>
          <a:bodyPr/>
          <a:lstStyle/>
          <a:p>
            <a:r>
              <a:rPr lang="en-GB" sz="1800" dirty="0" smtClean="0"/>
              <a:t>Name</a:t>
            </a:r>
          </a:p>
          <a:p>
            <a:r>
              <a:rPr lang="en-GB" sz="1800" dirty="0" smtClean="0"/>
              <a:t>Contact details – UK number</a:t>
            </a:r>
          </a:p>
          <a:p>
            <a:r>
              <a:rPr lang="en-GB" sz="1800" dirty="0" smtClean="0"/>
              <a:t>Qualifications</a:t>
            </a:r>
          </a:p>
          <a:p>
            <a:r>
              <a:rPr lang="en-GB" sz="1800" dirty="0" smtClean="0"/>
              <a:t>Work experience</a:t>
            </a:r>
          </a:p>
          <a:p>
            <a:r>
              <a:rPr lang="en-GB" sz="1800" dirty="0" smtClean="0"/>
              <a:t>Extra curricular activities</a:t>
            </a:r>
          </a:p>
          <a:p>
            <a:r>
              <a:rPr lang="en-GB" sz="1800" dirty="0" smtClean="0"/>
              <a:t>Tailor your CV for each role</a:t>
            </a:r>
          </a:p>
          <a:p>
            <a:r>
              <a:rPr lang="en-GB" sz="1800" dirty="0" smtClean="0"/>
              <a:t>See our template in the Career Guide</a:t>
            </a:r>
          </a:p>
          <a:p>
            <a:pPr marL="0" indent="0">
              <a:buNone/>
            </a:pPr>
            <a:r>
              <a:rPr lang="en-GB" dirty="0" smtClean="0"/>
              <a:t>			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46083" y="2277637"/>
            <a:ext cx="3547018" cy="251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sz="2000" dirty="0" smtClean="0"/>
              <a:t>Photo</a:t>
            </a:r>
          </a:p>
          <a:p>
            <a:pPr defTabSz="914400"/>
            <a:r>
              <a:rPr lang="en-GB" sz="2000" dirty="0" smtClean="0"/>
              <a:t>Date of Birth</a:t>
            </a:r>
          </a:p>
          <a:p>
            <a:pPr defTabSz="914400"/>
            <a:r>
              <a:rPr lang="en-GB" sz="2000" dirty="0" smtClean="0"/>
              <a:t>Marital Status </a:t>
            </a:r>
          </a:p>
          <a:p>
            <a:pPr defTabSz="914400"/>
            <a:r>
              <a:rPr lang="en-GB" sz="2000" dirty="0" smtClean="0"/>
              <a:t>More than 2 pages</a:t>
            </a:r>
          </a:p>
          <a:p>
            <a:pPr defTabSz="914400"/>
            <a:r>
              <a:rPr lang="en-GB" sz="2000" dirty="0" smtClean="0"/>
              <a:t>Colour, borders &amp; shading – keep it simple</a:t>
            </a:r>
          </a:p>
          <a:p>
            <a:pPr marL="0" indent="0" defTabSz="914400">
              <a:buFontTx/>
              <a:buNone/>
            </a:pPr>
            <a:r>
              <a:rPr lang="en-GB" sz="2000" dirty="0" smtClean="0"/>
              <a:t>		</a:t>
            </a:r>
            <a:r>
              <a:rPr lang="en-GB" dirty="0" smtClean="0"/>
              <a:t>	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439" y="973743"/>
            <a:ext cx="2837172" cy="13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4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5079-0D3A-A74D-98F4-9B473B774C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03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MCareers_Aug2010">
  <a:themeElements>
    <a:clrScheme name="QMCareers_Aug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MCareers_Aug201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QMCareers_Aug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Careers_Aug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Careers_Aug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Careers_Aug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Careers_Aug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Careers_Aug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MCareers_Aug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MCareers_Aug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MCareers_Aug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MCareers_Aug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MCareers_Aug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MCareers_Aug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11194</TotalTime>
  <Words>557</Words>
  <Application>Microsoft Office PowerPoint</Application>
  <PresentationFormat>On-screen Show (16:9)</PresentationFormat>
  <Paragraphs>93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ＭＳ Ｐゴシック</vt:lpstr>
      <vt:lpstr>Arial</vt:lpstr>
      <vt:lpstr>Calibri</vt:lpstr>
      <vt:lpstr>Verdana</vt:lpstr>
      <vt:lpstr>QMCareers_Aug2010</vt:lpstr>
      <vt:lpstr>Working during study </vt:lpstr>
      <vt:lpstr>How do I find work opportunities?</vt:lpstr>
      <vt:lpstr>Events coming up!</vt:lpstr>
      <vt:lpstr>Booking a Careers appointment</vt:lpstr>
      <vt:lpstr>Internships &amp; graduate roles with larger employers</vt:lpstr>
      <vt:lpstr>PowerPoint Presentation</vt:lpstr>
      <vt:lpstr>UK CV Format</vt:lpstr>
      <vt:lpstr>Questions?</vt:lpstr>
    </vt:vector>
  </TitlesOfParts>
  <Company>Queen Marry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Burrows</dc:creator>
  <cp:lastModifiedBy>Tamanna Baksh</cp:lastModifiedBy>
  <cp:revision>740</cp:revision>
  <cp:lastPrinted>2018-09-17T16:56:09Z</cp:lastPrinted>
  <dcterms:created xsi:type="dcterms:W3CDTF">2016-04-28T08:59:44Z</dcterms:created>
  <dcterms:modified xsi:type="dcterms:W3CDTF">2019-10-08T10:46:18Z</dcterms:modified>
</cp:coreProperties>
</file>