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7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92BFF"/>
    <a:srgbClr val="2E6EA8"/>
    <a:srgbClr val="347CBE"/>
    <a:srgbClr val="2F87C3"/>
    <a:srgbClr val="4274B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5" autoAdjust="0"/>
    <p:restoredTop sz="94660"/>
  </p:normalViewPr>
  <p:slideViewPr>
    <p:cSldViewPr showGuides="1">
      <p:cViewPr varScale="1">
        <p:scale>
          <a:sx n="76" d="100"/>
          <a:sy n="76" d="100"/>
        </p:scale>
        <p:origin x="3702" y="102"/>
      </p:cViewPr>
      <p:guideLst>
        <p:guide orient="horz" pos="2077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751DD-DC5C-442A-A69B-C2759140818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2D72C-D025-472C-A768-1883161BC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1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2D72C-D025-472C-A768-1883161BCE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5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6E486-7116-4392-92C0-A6BA7CCA90DA}" type="datetimeFigureOut">
              <a:rPr lang="en-US" smtClean="0"/>
              <a:pPr/>
              <a:t>2/26/2020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AE01E-900B-4569-A231-F33B85A81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wmf"/><Relationship Id="rId7" Type="http://schemas.openxmlformats.org/officeDocument/2006/relationships/image" Target="../media/image15.png"/><Relationship Id="rId12" Type="http://schemas.openxmlformats.org/officeDocument/2006/relationships/image" Target="../media/image10.JP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17.wmf"/><Relationship Id="rId5" Type="http://schemas.openxmlformats.org/officeDocument/2006/relationships/image" Target="../media/image13.wmf"/><Relationship Id="rId10" Type="http://schemas.openxmlformats.org/officeDocument/2006/relationships/image" Target="../media/image16.gif"/><Relationship Id="rId4" Type="http://schemas.openxmlformats.org/officeDocument/2006/relationships/image" Target="../media/image5.wmf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2969" y="619852"/>
            <a:ext cx="2852063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400" b="1" dirty="0" smtClean="0">
                <a:latin typeface="Rdg Vesta" pitchFamily="2" charset="0"/>
              </a:rPr>
              <a:t>Lab number/name</a:t>
            </a:r>
            <a:endParaRPr lang="en-GB" sz="2400" b="1" dirty="0">
              <a:latin typeface="Rdg Vest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791" y="1186718"/>
            <a:ext cx="176041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Rdg Vesta" pitchFamily="2" charset="0"/>
              </a:rPr>
              <a:t>Lab owner / PI</a:t>
            </a:r>
            <a:endParaRPr lang="en-GB" b="1" dirty="0">
              <a:latin typeface="Rdg Vesta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5728" y="520424"/>
            <a:ext cx="6286544" cy="3493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Rdg Vesta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76504" y="1764253"/>
            <a:ext cx="1428760" cy="1911874"/>
            <a:chOff x="4157186" y="1764253"/>
            <a:chExt cx="1428760" cy="1911874"/>
          </a:xfrm>
        </p:grpSpPr>
        <p:pic>
          <p:nvPicPr>
            <p:cNvPr id="32" name="Picture 4" descr="http://z.about.com/d/chemistry/1/0/T/h/donoteatordrink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386" y="1764253"/>
              <a:ext cx="1143008" cy="1143008"/>
            </a:xfrm>
            <a:prstGeom prst="rect">
              <a:avLst/>
            </a:prstGeom>
            <a:noFill/>
          </p:spPr>
        </p:pic>
        <p:sp>
          <p:nvSpPr>
            <p:cNvPr id="39" name="Rounded Rectangle 38"/>
            <p:cNvSpPr/>
            <p:nvPr/>
          </p:nvSpPr>
          <p:spPr>
            <a:xfrm>
              <a:off x="4157186" y="3033185"/>
              <a:ext cx="1428760" cy="642942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No eating or drinking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285728" y="4088904"/>
            <a:ext cx="6286544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558405" y="4199607"/>
            <a:ext cx="1744380" cy="1606912"/>
            <a:chOff x="-3555776" y="4549890"/>
            <a:chExt cx="1744380" cy="1606912"/>
          </a:xfrm>
        </p:grpSpPr>
        <p:pic>
          <p:nvPicPr>
            <p:cNvPr id="47" name="Picture 46" descr="Warn165-Danger Highly.wmf"/>
            <p:cNvPicPr>
              <a:picLocks noChangeAspect="1"/>
            </p:cNvPicPr>
            <p:nvPr/>
          </p:nvPicPr>
          <p:blipFill>
            <a:blip r:embed="rId4" cstate="print"/>
            <a:srcRect l="5653" t="4377" r="3894" b="34338"/>
            <a:stretch>
              <a:fillRect/>
            </a:stretch>
          </p:blipFill>
          <p:spPr>
            <a:xfrm>
              <a:off x="-3255090" y="4549890"/>
              <a:ext cx="1143008" cy="1000132"/>
            </a:xfrm>
            <a:prstGeom prst="rect">
              <a:avLst/>
            </a:prstGeom>
          </p:spPr>
        </p:pic>
        <p:sp>
          <p:nvSpPr>
            <p:cNvPr id="48" name="Rounded Rectangle 47"/>
            <p:cNvSpPr/>
            <p:nvPr/>
          </p:nvSpPr>
          <p:spPr>
            <a:xfrm>
              <a:off x="-3555776" y="5615376"/>
              <a:ext cx="1744380" cy="54142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Highly flammable liquid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29571" y="4199902"/>
            <a:ext cx="1440000" cy="1620120"/>
            <a:chOff x="2542598" y="4199902"/>
            <a:chExt cx="1440000" cy="1620120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3723" y="4199902"/>
              <a:ext cx="1144800" cy="999837"/>
            </a:xfrm>
            <a:prstGeom prst="rect">
              <a:avLst/>
            </a:prstGeom>
          </p:spPr>
        </p:pic>
        <p:sp>
          <p:nvSpPr>
            <p:cNvPr id="58" name="Rounded Rectangle 57"/>
            <p:cNvSpPr/>
            <p:nvPr/>
          </p:nvSpPr>
          <p:spPr>
            <a:xfrm>
              <a:off x="2542598" y="5280022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Corrosive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859595" y="6189976"/>
            <a:ext cx="1440000" cy="1620415"/>
            <a:chOff x="7819919" y="6465168"/>
            <a:chExt cx="1440000" cy="1620415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564" y="6465168"/>
              <a:ext cx="1146710" cy="1000800"/>
            </a:xfrm>
            <a:prstGeom prst="rect">
              <a:avLst/>
            </a:prstGeom>
          </p:spPr>
        </p:pic>
        <p:sp>
          <p:nvSpPr>
            <p:cNvPr id="80" name="Rounded Rectangle 79"/>
            <p:cNvSpPr/>
            <p:nvPr/>
          </p:nvSpPr>
          <p:spPr>
            <a:xfrm>
              <a:off x="7819919" y="7545583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Compressed Gas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36441"/>
              </p:ext>
            </p:extLst>
          </p:nvPr>
        </p:nvGraphicFramePr>
        <p:xfrm>
          <a:off x="283215" y="8273643"/>
          <a:ext cx="6286544" cy="1486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6544">
                  <a:extLst>
                    <a:ext uri="{9D8B030D-6E8A-4147-A177-3AD203B41FA5}">
                      <a16:colId xmlns:a16="http://schemas.microsoft.com/office/drawing/2014/main" val="2670530235"/>
                    </a:ext>
                  </a:extLst>
                </a:gridCol>
              </a:tblGrid>
              <a:tr h="1486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ALL MAINTENANCE &amp; CONTRACTORS MUST REPORT TO LAB MANAGEMENT BEFORE STARTING WORK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LAB MANAGERS: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Names and phone numbers go</a:t>
                      </a:r>
                      <a:r>
                        <a:rPr lang="en-GB" sz="1600" baseline="0" dirty="0" smtClean="0">
                          <a:effectLst/>
                        </a:rPr>
                        <a:t> here….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9" marR="64449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96875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853096" y="6195757"/>
            <a:ext cx="1440000" cy="1614634"/>
            <a:chOff x="8409082" y="5485371"/>
            <a:chExt cx="1440000" cy="1614634"/>
          </a:xfrm>
        </p:grpSpPr>
        <p:pic>
          <p:nvPicPr>
            <p:cNvPr id="86" name="Picture 85" descr="Warn016-Laser beam.wmf"/>
            <p:cNvPicPr>
              <a:picLocks noChangeAspect="1"/>
            </p:cNvPicPr>
            <p:nvPr/>
          </p:nvPicPr>
          <p:blipFill>
            <a:blip r:embed="rId7" cstate="print"/>
            <a:srcRect l="5653" t="6285" r="3894" b="5726"/>
            <a:stretch>
              <a:fillRect/>
            </a:stretch>
          </p:blipFill>
          <p:spPr>
            <a:xfrm>
              <a:off x="8557578" y="5485371"/>
              <a:ext cx="1143008" cy="1000132"/>
            </a:xfrm>
            <a:prstGeom prst="rect">
              <a:avLst/>
            </a:prstGeom>
          </p:spPr>
        </p:pic>
        <p:sp>
          <p:nvSpPr>
            <p:cNvPr id="87" name="Rounded Rectangle 86"/>
            <p:cNvSpPr/>
            <p:nvPr/>
          </p:nvSpPr>
          <p:spPr>
            <a:xfrm>
              <a:off x="8409082" y="6560005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Laser</a:t>
              </a:r>
            </a:p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Class X 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8680" y="1808487"/>
            <a:ext cx="3370617" cy="1878165"/>
            <a:chOff x="404922" y="1808487"/>
            <a:chExt cx="3370617" cy="1878165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533456" y="1808487"/>
              <a:ext cx="1097522" cy="1098000"/>
            </a:xfrm>
            <a:prstGeom prst="rect">
              <a:avLst/>
            </a:prstGeom>
            <a:noFill/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922" y="1812766"/>
              <a:ext cx="1098071" cy="1098550"/>
            </a:xfrm>
            <a:prstGeom prst="rect">
              <a:avLst/>
            </a:prstGeom>
          </p:spPr>
        </p:pic>
        <p:sp>
          <p:nvSpPr>
            <p:cNvPr id="31" name="Rounded Rectangle 30"/>
            <p:cNvSpPr/>
            <p:nvPr/>
          </p:nvSpPr>
          <p:spPr>
            <a:xfrm>
              <a:off x="1082085" y="3043710"/>
              <a:ext cx="2000264" cy="642942"/>
            </a:xfrm>
            <a:prstGeom prst="round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PPE must be worn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8017" y="1808487"/>
              <a:ext cx="1097522" cy="1098000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710595" y="6203585"/>
            <a:ext cx="1440000" cy="1611570"/>
            <a:chOff x="4846520" y="166654"/>
            <a:chExt cx="1440000" cy="1611570"/>
          </a:xfrm>
        </p:grpSpPr>
        <p:sp>
          <p:nvSpPr>
            <p:cNvPr id="34" name="Rounded Rectangle 33"/>
            <p:cNvSpPr/>
            <p:nvPr/>
          </p:nvSpPr>
          <p:spPr>
            <a:xfrm>
              <a:off x="4846520" y="1238224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Hazardous Chemicals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  <p:pic>
          <p:nvPicPr>
            <p:cNvPr id="35" name="Picture 34" descr="Warn021-Other hazard.wmf"/>
            <p:cNvPicPr>
              <a:picLocks noChangeAspect="1"/>
            </p:cNvPicPr>
            <p:nvPr/>
          </p:nvPicPr>
          <p:blipFill>
            <a:blip r:embed="rId11" cstate="print"/>
            <a:srcRect l="5653" t="6285" r="3894" b="5726"/>
            <a:stretch>
              <a:fillRect/>
            </a:stretch>
          </p:blipFill>
          <p:spPr>
            <a:xfrm>
              <a:off x="4995016" y="166654"/>
              <a:ext cx="1143008" cy="1000132"/>
            </a:xfrm>
            <a:prstGeom prst="rect">
              <a:avLst/>
            </a:prstGeom>
          </p:spPr>
        </p:pic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225" y="4161404"/>
            <a:ext cx="1147318" cy="978595"/>
          </a:xfrm>
          <a:prstGeom prst="rect">
            <a:avLst/>
          </a:prstGeom>
        </p:spPr>
      </p:pic>
      <p:sp>
        <p:nvSpPr>
          <p:cNvPr id="40" name="Rounded Rectangle 39"/>
          <p:cNvSpPr/>
          <p:nvPr/>
        </p:nvSpPr>
        <p:spPr>
          <a:xfrm>
            <a:off x="4712950" y="5266519"/>
            <a:ext cx="1440000" cy="540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Rdg Vesta" pitchFamily="2" charset="0"/>
              </a:rPr>
              <a:t>Biological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Rdg Vesta" pitchFamily="2" charset="0"/>
              </a:rPr>
              <a:t>hazard</a:t>
            </a:r>
            <a:endParaRPr lang="en-GB" sz="1400" dirty="0">
              <a:solidFill>
                <a:schemeClr val="tx1"/>
              </a:solidFill>
              <a:latin typeface="Rdg Vest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8845" y="2208146"/>
            <a:ext cx="1440000" cy="540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Rdg Vesta" pitchFamily="2" charset="0"/>
              </a:rPr>
              <a:t>Biological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Rdg Vesta" pitchFamily="2" charset="0"/>
              </a:rPr>
              <a:t>hazard</a:t>
            </a:r>
            <a:endParaRPr lang="en-GB" sz="1400" dirty="0">
              <a:solidFill>
                <a:schemeClr val="tx1"/>
              </a:solidFill>
              <a:latin typeface="Rdg Vesta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42204" y="1136576"/>
            <a:ext cx="1440000" cy="1611570"/>
            <a:chOff x="2703380" y="166654"/>
            <a:chExt cx="1440000" cy="1611570"/>
          </a:xfrm>
        </p:grpSpPr>
        <p:pic>
          <p:nvPicPr>
            <p:cNvPr id="6" name="Picture 5" descr="Warn004-Compressed gas.wmf"/>
            <p:cNvPicPr>
              <a:picLocks noChangeAspect="1"/>
            </p:cNvPicPr>
            <p:nvPr/>
          </p:nvPicPr>
          <p:blipFill>
            <a:blip r:embed="rId2" cstate="print"/>
            <a:srcRect l="5653" t="6285" r="3894" b="5726"/>
            <a:stretch>
              <a:fillRect/>
            </a:stretch>
          </p:blipFill>
          <p:spPr>
            <a:xfrm>
              <a:off x="2851876" y="166654"/>
              <a:ext cx="1143008" cy="1000132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2703380" y="1238224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Compressed gas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8845" y="4851352"/>
            <a:ext cx="1440000" cy="1643074"/>
            <a:chOff x="250021" y="3881430"/>
            <a:chExt cx="1440000" cy="1643074"/>
          </a:xfrm>
        </p:grpSpPr>
        <p:pic>
          <p:nvPicPr>
            <p:cNvPr id="9" name="Picture 8" descr="Warn027-Radiation.wmf"/>
            <p:cNvPicPr>
              <a:picLocks noChangeAspect="1"/>
            </p:cNvPicPr>
            <p:nvPr/>
          </p:nvPicPr>
          <p:blipFill>
            <a:blip r:embed="rId3" cstate="print"/>
            <a:srcRect l="5653" t="6005" r="3894" b="6005"/>
            <a:stretch>
              <a:fillRect/>
            </a:stretch>
          </p:blipFill>
          <p:spPr>
            <a:xfrm>
              <a:off x="398517" y="3881430"/>
              <a:ext cx="1143008" cy="1000132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250021" y="4984504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Ionising Radiation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85344" y="2922526"/>
            <a:ext cx="1440000" cy="1614634"/>
            <a:chOff x="4846520" y="1952604"/>
            <a:chExt cx="1440000" cy="1614634"/>
          </a:xfrm>
        </p:grpSpPr>
        <p:pic>
          <p:nvPicPr>
            <p:cNvPr id="12" name="Picture 11" descr="Warn016-Laser beam.wmf"/>
            <p:cNvPicPr>
              <a:picLocks noChangeAspect="1"/>
            </p:cNvPicPr>
            <p:nvPr/>
          </p:nvPicPr>
          <p:blipFill>
            <a:blip r:embed="rId4" cstate="print"/>
            <a:srcRect l="5653" t="6285" r="3894" b="5726"/>
            <a:stretch>
              <a:fillRect/>
            </a:stretch>
          </p:blipFill>
          <p:spPr>
            <a:xfrm>
              <a:off x="4995016" y="1952604"/>
              <a:ext cx="1143008" cy="1000132"/>
            </a:xfrm>
            <a:prstGeom prst="rect">
              <a:avLst/>
            </a:prstGeom>
          </p:spPr>
        </p:pic>
        <p:sp>
          <p:nvSpPr>
            <p:cNvPr id="13" name="Rounded Rectangle 12"/>
            <p:cNvSpPr/>
            <p:nvPr/>
          </p:nvSpPr>
          <p:spPr>
            <a:xfrm>
              <a:off x="4846520" y="3027238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Laser</a:t>
              </a:r>
            </a:p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Class X 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42204" y="2922526"/>
            <a:ext cx="1440000" cy="1614634"/>
            <a:chOff x="2703380" y="1952604"/>
            <a:chExt cx="1440000" cy="1614634"/>
          </a:xfrm>
        </p:grpSpPr>
        <p:pic>
          <p:nvPicPr>
            <p:cNvPr id="15" name="Picture 14" descr="Warn011-Electric shock.wmf"/>
            <p:cNvPicPr>
              <a:picLocks noChangeAspect="1"/>
            </p:cNvPicPr>
            <p:nvPr/>
          </p:nvPicPr>
          <p:blipFill>
            <a:blip r:embed="rId5" cstate="print"/>
            <a:srcRect l="5653" t="6285" r="3894" b="5726"/>
            <a:stretch>
              <a:fillRect/>
            </a:stretch>
          </p:blipFill>
          <p:spPr>
            <a:xfrm>
              <a:off x="2851876" y="1952604"/>
              <a:ext cx="1143008" cy="1000132"/>
            </a:xfrm>
            <a:prstGeom prst="rect">
              <a:avLst/>
            </a:prstGeom>
          </p:spPr>
        </p:pic>
        <p:sp>
          <p:nvSpPr>
            <p:cNvPr id="16" name="Rounded Rectangle 15"/>
            <p:cNvSpPr/>
            <p:nvPr/>
          </p:nvSpPr>
          <p:spPr>
            <a:xfrm>
              <a:off x="2703380" y="3027238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High voltage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8845" y="7137368"/>
            <a:ext cx="1440000" cy="1571636"/>
            <a:chOff x="250021" y="6167446"/>
            <a:chExt cx="1440000" cy="1571636"/>
          </a:xfrm>
        </p:grpSpPr>
        <p:pic>
          <p:nvPicPr>
            <p:cNvPr id="18" name="Picture 17" descr="Warn019-Magnet.wmf"/>
            <p:cNvPicPr>
              <a:picLocks noChangeAspect="1"/>
            </p:cNvPicPr>
            <p:nvPr/>
          </p:nvPicPr>
          <p:blipFill>
            <a:blip r:embed="rId6" cstate="print"/>
            <a:srcRect l="5653" t="6285" r="3894" b="5726"/>
            <a:stretch>
              <a:fillRect/>
            </a:stretch>
          </p:blipFill>
          <p:spPr>
            <a:xfrm>
              <a:off x="398517" y="6167446"/>
              <a:ext cx="1143008" cy="1000132"/>
            </a:xfrm>
            <a:prstGeom prst="rect">
              <a:avLst/>
            </a:prstGeom>
          </p:spPr>
        </p:pic>
        <p:sp>
          <p:nvSpPr>
            <p:cNvPr id="19" name="Rounded Rectangle 18"/>
            <p:cNvSpPr/>
            <p:nvPr/>
          </p:nvSpPr>
          <p:spPr>
            <a:xfrm>
              <a:off x="250021" y="7199082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Strong Magnetic Field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42204" y="7075050"/>
            <a:ext cx="1440000" cy="1633954"/>
            <a:chOff x="2703380" y="6105128"/>
            <a:chExt cx="1440000" cy="1633954"/>
          </a:xfrm>
        </p:grpSpPr>
        <p:pic>
          <p:nvPicPr>
            <p:cNvPr id="21" name="Picture 20" descr="DSEAR signage.bmp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84846" y="6105128"/>
              <a:ext cx="1169040" cy="1008000"/>
            </a:xfrm>
            <a:prstGeom prst="rect">
              <a:avLst/>
            </a:prstGeom>
          </p:spPr>
        </p:pic>
        <p:sp>
          <p:nvSpPr>
            <p:cNvPr id="22" name="Rounded Rectangle 21"/>
            <p:cNvSpPr/>
            <p:nvPr/>
          </p:nvSpPr>
          <p:spPr>
            <a:xfrm>
              <a:off x="2703380" y="7199082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Explosive Atmosphere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8845" y="2922526"/>
            <a:ext cx="1440000" cy="1614634"/>
            <a:chOff x="250021" y="1952604"/>
            <a:chExt cx="1440000" cy="1614634"/>
          </a:xfrm>
        </p:grpSpPr>
        <p:pic>
          <p:nvPicPr>
            <p:cNvPr id="24" name="Picture 23" descr="Warn021-Other hazard.wmf"/>
            <p:cNvPicPr>
              <a:picLocks noChangeAspect="1"/>
            </p:cNvPicPr>
            <p:nvPr/>
          </p:nvPicPr>
          <p:blipFill>
            <a:blip r:embed="rId8" cstate="print"/>
            <a:srcRect l="5653" t="6285" r="3894" b="5726"/>
            <a:stretch>
              <a:fillRect/>
            </a:stretch>
          </p:blipFill>
          <p:spPr>
            <a:xfrm>
              <a:off x="398517" y="1952604"/>
              <a:ext cx="1143008" cy="1000132"/>
            </a:xfrm>
            <a:prstGeom prst="rect">
              <a:avLst/>
            </a:prstGeom>
          </p:spPr>
        </p:pic>
        <p:sp>
          <p:nvSpPr>
            <p:cNvPr id="25" name="Rounded Rectangle 24"/>
            <p:cNvSpPr/>
            <p:nvPr/>
          </p:nvSpPr>
          <p:spPr>
            <a:xfrm>
              <a:off x="250021" y="3027238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Liquid nitrogen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</p:grpSp>
      <p:pic>
        <p:nvPicPr>
          <p:cNvPr id="26" name="Picture 25" descr="Warn165-Danger Highly.wmf"/>
          <p:cNvPicPr>
            <a:picLocks noChangeAspect="1"/>
          </p:cNvPicPr>
          <p:nvPr/>
        </p:nvPicPr>
        <p:blipFill>
          <a:blip r:embed="rId9" cstate="print"/>
          <a:srcRect l="5653" t="4377" r="3894" b="34338"/>
          <a:stretch>
            <a:fillRect/>
          </a:stretch>
        </p:blipFill>
        <p:spPr>
          <a:xfrm>
            <a:off x="5233840" y="4851352"/>
            <a:ext cx="1143008" cy="1000132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5085344" y="5954426"/>
            <a:ext cx="1440000" cy="540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Rdg Vesta" pitchFamily="2" charset="0"/>
              </a:rPr>
              <a:t>Highly flammable gas</a:t>
            </a:r>
            <a:endParaRPr lang="en-GB" sz="1400" dirty="0">
              <a:solidFill>
                <a:schemeClr val="tx1"/>
              </a:solidFill>
              <a:latin typeface="Rdg Vesta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85344" y="6565864"/>
            <a:ext cx="1440000" cy="64294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Rdg Vesta" pitchFamily="2" charset="0"/>
              </a:rPr>
              <a:t>Highly flammable liquids</a:t>
            </a:r>
            <a:endParaRPr lang="en-GB" sz="1400" dirty="0">
              <a:solidFill>
                <a:schemeClr val="tx1"/>
              </a:solidFill>
              <a:latin typeface="Rdg Vesta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085344" y="7351682"/>
            <a:ext cx="1440000" cy="64294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Rdg Vesta" pitchFamily="2" charset="0"/>
              </a:rPr>
              <a:t>Highly flammable materials</a:t>
            </a:r>
            <a:endParaRPr lang="en-GB" sz="1400" dirty="0">
              <a:solidFill>
                <a:schemeClr val="tx1"/>
              </a:solidFill>
              <a:latin typeface="Rdg Vesta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942204" y="4842802"/>
            <a:ext cx="1440000" cy="1651624"/>
            <a:chOff x="2703380" y="3872880"/>
            <a:chExt cx="1440000" cy="1651624"/>
          </a:xfrm>
        </p:grpSpPr>
        <p:sp>
          <p:nvSpPr>
            <p:cNvPr id="34" name="Rounded Rectangle 33"/>
            <p:cNvSpPr/>
            <p:nvPr/>
          </p:nvSpPr>
          <p:spPr>
            <a:xfrm>
              <a:off x="2703380" y="4984504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itchFamily="2" charset="0"/>
                </a:rPr>
                <a:t>Non-ionising radiation</a:t>
              </a:r>
              <a:endParaRPr lang="en-GB" sz="1400" dirty="0">
                <a:solidFill>
                  <a:schemeClr val="tx1"/>
                </a:solidFill>
                <a:latin typeface="Rdg Vesta" pitchFamily="2" charset="0"/>
              </a:endParaRPr>
            </a:p>
          </p:txBody>
        </p:sp>
        <p:pic>
          <p:nvPicPr>
            <p:cNvPr id="35" name="Picture 10" descr="http://www3.imperial.ac.uk/pls/portallive/docs/1/55869736.GI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845489" y="3872880"/>
              <a:ext cx="1155782" cy="1008000"/>
            </a:xfrm>
            <a:prstGeom prst="rect">
              <a:avLst/>
            </a:prstGeom>
            <a:noFill/>
          </p:spPr>
        </p:pic>
      </p:grpSp>
      <p:sp>
        <p:nvSpPr>
          <p:cNvPr id="36" name="TextBox 35"/>
          <p:cNvSpPr txBox="1"/>
          <p:nvPr/>
        </p:nvSpPr>
        <p:spPr>
          <a:xfrm>
            <a:off x="476672" y="488504"/>
            <a:ext cx="32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Rdg Vesta" pitchFamily="2" charset="0"/>
              </a:rPr>
              <a:t>Commonly used warning signs</a:t>
            </a:r>
            <a:endParaRPr lang="en-GB" dirty="0">
              <a:latin typeface="Rdg Vesta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067436" y="1144526"/>
            <a:ext cx="1440000" cy="1620904"/>
            <a:chOff x="950122" y="4232920"/>
            <a:chExt cx="1440000" cy="1620904"/>
          </a:xfrm>
        </p:grpSpPr>
        <p:sp>
          <p:nvSpPr>
            <p:cNvPr id="38" name="Rounded Rectangle 37"/>
            <p:cNvSpPr/>
            <p:nvPr/>
          </p:nvSpPr>
          <p:spPr>
            <a:xfrm>
              <a:off x="950122" y="5313824"/>
              <a:ext cx="1440000" cy="540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Rdg Vesta" panose="02000503060000020004" pitchFamily="2" charset="0"/>
                </a:rPr>
                <a:t>Toxic</a:t>
              </a:r>
              <a:endParaRPr lang="en-GB" sz="1400" baseline="-25000" dirty="0" smtClean="0">
                <a:solidFill>
                  <a:schemeClr val="tx1"/>
                </a:solidFill>
                <a:latin typeface="Rdg Vesta" panose="02000503060000020004" pitchFamily="2" charset="0"/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138" y="4232920"/>
              <a:ext cx="1144800" cy="999667"/>
            </a:xfrm>
            <a:prstGeom prst="rect">
              <a:avLst/>
            </a:prstGeom>
          </p:spPr>
        </p:pic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01" y="1126609"/>
            <a:ext cx="1147318" cy="9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3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84</Words>
  <Application>Microsoft Office PowerPoint</Application>
  <PresentationFormat>A4 Paper (210x297 mm)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Rdg Vesta</vt:lpstr>
      <vt:lpstr>Times New Roman</vt:lpstr>
      <vt:lpstr>Office Theme</vt:lpstr>
      <vt:lpstr>PowerPoint Presentation</vt:lpstr>
      <vt:lpstr>PowerPoint Presentation</vt:lpstr>
    </vt:vector>
  </TitlesOfParts>
  <Company>University of Reading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Gretta Roberts</dc:creator>
  <cp:lastModifiedBy>Suzanne Mason</cp:lastModifiedBy>
  <cp:revision>73</cp:revision>
  <dcterms:created xsi:type="dcterms:W3CDTF">2010-06-08T10:19:28Z</dcterms:created>
  <dcterms:modified xsi:type="dcterms:W3CDTF">2020-02-26T16:04:02Z</dcterms:modified>
</cp:coreProperties>
</file>