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1" r:id="rId6"/>
    <p:sldId id="262" r:id="rId7"/>
    <p:sldId id="263" r:id="rId8"/>
    <p:sldId id="27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FD171-C91E-47B8-8E85-E7DAB43B6693}" type="datetimeFigureOut">
              <a:rPr lang="en-GB" smtClean="0"/>
              <a:t>15/03/2016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9FD6D-7310-477B-BCB0-F897C0A48130}" type="slidenum">
              <a:rPr lang="en-GB" smtClean="0"/>
              <a:t>‹#›</a:t>
            </a:fld>
            <a:endParaRPr lang="en-GB"/>
          </a:p>
        </p:txBody>
      </p:sp>
    </p:spTree>
    <p:extLst>
      <p:ext uri="{BB962C8B-B14F-4D97-AF65-F5344CB8AC3E}">
        <p14:creationId xmlns:p14="http://schemas.microsoft.com/office/powerpoint/2010/main" val="132519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time last year we did not know that there would be a major review of the Geography curriculum. It was initially felt that a revision was not needed. However, following consultation with key stakeholders, it was decided in a review conducted by Mark Smith that there should be a proper look at the syllabus and recommendations for change.</a:t>
            </a:r>
          </a:p>
          <a:p>
            <a:endParaRPr lang="en-GB" dirty="0"/>
          </a:p>
          <a:p>
            <a:r>
              <a:rPr lang="en-GB" dirty="0" smtClean="0"/>
              <a:t>ALCAB charged with doing this (more on next slide). Our remit strictly about content and not assessment. </a:t>
            </a:r>
            <a:r>
              <a:rPr lang="en-GB" dirty="0" err="1" smtClean="0"/>
              <a:t>Ofqual</a:t>
            </a:r>
            <a:r>
              <a:rPr lang="en-GB" dirty="0" smtClean="0"/>
              <a:t> deal with specifying assessment and a member was present at all our meetings. Tricky to separate content and assessment, but had to.</a:t>
            </a:r>
            <a:endParaRPr lang="en-GB" dirty="0"/>
          </a:p>
        </p:txBody>
      </p:sp>
      <p:sp>
        <p:nvSpPr>
          <p:cNvPr id="4" name="Slide Number Placeholder 3"/>
          <p:cNvSpPr>
            <a:spLocks noGrp="1"/>
          </p:cNvSpPr>
          <p:nvPr>
            <p:ph type="sldNum" sz="quarter" idx="10"/>
          </p:nvPr>
        </p:nvSpPr>
        <p:spPr/>
        <p:txBody>
          <a:bodyPr/>
          <a:lstStyle/>
          <a:p>
            <a:fld id="{4F9B7630-8109-4261-8759-A696807DFE52}" type="slidenum">
              <a:rPr lang="en-GB" smtClean="0"/>
              <a:t>5</a:t>
            </a:fld>
            <a:endParaRPr lang="en-GB"/>
          </a:p>
        </p:txBody>
      </p:sp>
    </p:spTree>
    <p:extLst>
      <p:ext uri="{BB962C8B-B14F-4D97-AF65-F5344CB8AC3E}">
        <p14:creationId xmlns:p14="http://schemas.microsoft.com/office/powerpoint/2010/main" val="43733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ALCAB – Michael Gove’s idea to have academic from Russell Group universities advising on content. ‘Bringing back academic rigour’. ALCAB led by a board (including the </a:t>
            </a:r>
            <a:r>
              <a:rPr lang="en-GB" dirty="0" err="1" smtClean="0"/>
              <a:t>Pincipal</a:t>
            </a:r>
            <a:r>
              <a:rPr lang="en-GB" dirty="0" smtClean="0"/>
              <a:t> here, Simon Gaskell) and chaired by Nigel Thrift VC at Warwick and a geographer.</a:t>
            </a:r>
            <a:endParaRPr lang="en-GB" dirty="0"/>
          </a:p>
        </p:txBody>
      </p:sp>
      <p:sp>
        <p:nvSpPr>
          <p:cNvPr id="4" name="Slide Number Placeholder 3"/>
          <p:cNvSpPr>
            <a:spLocks noGrp="1"/>
          </p:cNvSpPr>
          <p:nvPr>
            <p:ph type="sldNum" sz="quarter" idx="10"/>
          </p:nvPr>
        </p:nvSpPr>
        <p:spPr/>
        <p:txBody>
          <a:bodyPr/>
          <a:lstStyle/>
          <a:p>
            <a:fld id="{4F9B7630-8109-4261-8759-A696807DFE52}" type="slidenum">
              <a:rPr lang="en-GB" smtClean="0"/>
              <a:t>6</a:t>
            </a:fld>
            <a:endParaRPr lang="en-GB"/>
          </a:p>
        </p:txBody>
      </p:sp>
    </p:spTree>
    <p:extLst>
      <p:ext uri="{BB962C8B-B14F-4D97-AF65-F5344CB8AC3E}">
        <p14:creationId xmlns:p14="http://schemas.microsoft.com/office/powerpoint/2010/main" val="247770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Panel – process of recruiting. Open call for invitations (not just Russell Group); selection.</a:t>
            </a:r>
          </a:p>
          <a:p>
            <a:endParaRPr lang="en-GB" dirty="0"/>
          </a:p>
          <a:p>
            <a:r>
              <a:rPr lang="en-GB" dirty="0" smtClean="0"/>
              <a:t>Chaired by Martin Evans from Manchester.</a:t>
            </a:r>
          </a:p>
          <a:p>
            <a:endParaRPr lang="en-GB" dirty="0"/>
          </a:p>
          <a:p>
            <a:r>
              <a:rPr lang="en-GB" dirty="0" smtClean="0"/>
              <a:t>Equal balance of human and physical</a:t>
            </a:r>
          </a:p>
          <a:p>
            <a:endParaRPr lang="en-GB" dirty="0"/>
          </a:p>
          <a:p>
            <a:r>
              <a:rPr lang="en-GB" dirty="0" smtClean="0"/>
              <a:t>1 school teacher</a:t>
            </a:r>
          </a:p>
          <a:p>
            <a:endParaRPr lang="en-GB" dirty="0"/>
          </a:p>
          <a:p>
            <a:r>
              <a:rPr lang="en-GB" dirty="0" smtClean="0"/>
              <a:t>GA and RGS</a:t>
            </a:r>
          </a:p>
          <a:p>
            <a:endParaRPr lang="en-GB" dirty="0"/>
          </a:p>
          <a:p>
            <a:r>
              <a:rPr lang="en-GB" dirty="0" smtClean="0"/>
              <a:t>Content criteria writer</a:t>
            </a:r>
            <a:endParaRPr lang="en-GB" dirty="0"/>
          </a:p>
        </p:txBody>
      </p:sp>
      <p:sp>
        <p:nvSpPr>
          <p:cNvPr id="4" name="Slide Number Placeholder 3"/>
          <p:cNvSpPr>
            <a:spLocks noGrp="1"/>
          </p:cNvSpPr>
          <p:nvPr>
            <p:ph type="sldNum" sz="quarter" idx="10"/>
          </p:nvPr>
        </p:nvSpPr>
        <p:spPr/>
        <p:txBody>
          <a:bodyPr/>
          <a:lstStyle/>
          <a:p>
            <a:fld id="{4F9B7630-8109-4261-8759-A696807DFE52}" type="slidenum">
              <a:rPr lang="en-GB" smtClean="0"/>
              <a:t>7</a:t>
            </a:fld>
            <a:endParaRPr lang="en-GB"/>
          </a:p>
        </p:txBody>
      </p:sp>
    </p:spTree>
    <p:extLst>
      <p:ext uri="{BB962C8B-B14F-4D97-AF65-F5344CB8AC3E}">
        <p14:creationId xmlns:p14="http://schemas.microsoft.com/office/powerpoint/2010/main" val="223784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End up with further discussion of this theme. Can’t second guess what the AOs will develop, but wanted to flesh out the sorts of issues and questions and topics that this theme might cover.</a:t>
            </a:r>
          </a:p>
          <a:p>
            <a:endParaRPr lang="en-GB" dirty="0"/>
          </a:p>
          <a:p>
            <a:r>
              <a:rPr lang="en-GB" dirty="0" smtClean="0"/>
              <a:t>Place as a key concept</a:t>
            </a:r>
          </a:p>
          <a:p>
            <a:endParaRPr lang="en-GB" dirty="0"/>
          </a:p>
          <a:p>
            <a:r>
              <a:rPr lang="en-GB" dirty="0" smtClean="0"/>
              <a:t>Lots of work on that across human geography</a:t>
            </a:r>
            <a:endParaRPr lang="en-GB" dirty="0"/>
          </a:p>
        </p:txBody>
      </p:sp>
      <p:sp>
        <p:nvSpPr>
          <p:cNvPr id="4" name="Slide Number Placeholder 3"/>
          <p:cNvSpPr>
            <a:spLocks noGrp="1"/>
          </p:cNvSpPr>
          <p:nvPr>
            <p:ph type="sldNum" sz="quarter" idx="10"/>
          </p:nvPr>
        </p:nvSpPr>
        <p:spPr/>
        <p:txBody>
          <a:bodyPr/>
          <a:lstStyle/>
          <a:p>
            <a:fld id="{4F9B7630-8109-4261-8759-A696807DFE52}" type="slidenum">
              <a:rPr lang="en-GB" smtClean="0"/>
              <a:t>8</a:t>
            </a:fld>
            <a:endParaRPr lang="en-GB"/>
          </a:p>
        </p:txBody>
      </p:sp>
    </p:spTree>
    <p:extLst>
      <p:ext uri="{BB962C8B-B14F-4D97-AF65-F5344CB8AC3E}">
        <p14:creationId xmlns:p14="http://schemas.microsoft.com/office/powerpoint/2010/main" val="98881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final theme begins at the more local scale. We want student to think about the idea of place – a key geographical concept. Looking at changing nature of place – what causes places to change (particularly in the context of their relationships with other places and scales) and how people experience and represent that change.</a:t>
            </a:r>
          </a:p>
          <a:p>
            <a:endParaRPr lang="en-GB" dirty="0"/>
          </a:p>
          <a:p>
            <a:r>
              <a:rPr lang="en-GB" dirty="0" smtClean="0"/>
              <a:t>Idea is that student will study the place within which they are studying (or somewhere local) contrasting it within another place or locality (perhaps overseas, and certainly somewhere that is different).</a:t>
            </a:r>
            <a:endParaRPr lang="en-GB" dirty="0"/>
          </a:p>
        </p:txBody>
      </p:sp>
      <p:sp>
        <p:nvSpPr>
          <p:cNvPr id="4" name="Slide Number Placeholder 3"/>
          <p:cNvSpPr>
            <a:spLocks noGrp="1"/>
          </p:cNvSpPr>
          <p:nvPr>
            <p:ph type="sldNum" sz="quarter" idx="10"/>
          </p:nvPr>
        </p:nvSpPr>
        <p:spPr/>
        <p:txBody>
          <a:bodyPr/>
          <a:lstStyle/>
          <a:p>
            <a:fld id="{4F9B7630-8109-4261-8759-A696807DFE52}" type="slidenum">
              <a:rPr lang="en-GB" smtClean="0"/>
              <a:t>9</a:t>
            </a:fld>
            <a:endParaRPr lang="en-GB"/>
          </a:p>
        </p:txBody>
      </p:sp>
    </p:spTree>
    <p:extLst>
      <p:ext uri="{BB962C8B-B14F-4D97-AF65-F5344CB8AC3E}">
        <p14:creationId xmlns:p14="http://schemas.microsoft.com/office/powerpoint/2010/main" val="361839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Then there will be a focus on one of these three themes as a second element to the Changing places core are – looking more at how places are represented and experienced whether that be through marketing and promotion or more cultural and artistic forms of representation. And what about lived experience – how do places matter to people who live their? How is place bound up with people’s sense of identity? Cultural geography here!</a:t>
            </a:r>
          </a:p>
          <a:p>
            <a:endParaRPr lang="en-GB" dirty="0"/>
          </a:p>
          <a:p>
            <a:r>
              <a:rPr lang="en-GB" dirty="0" smtClean="0"/>
              <a:t>Raise questions about how places are shaped by connections to other places, how they shift over time, how they are responsive the activities or national governments, corporations or institutions.</a:t>
            </a:r>
          </a:p>
          <a:p>
            <a:endParaRPr lang="en-GB" dirty="0"/>
          </a:p>
          <a:p>
            <a:r>
              <a:rPr lang="en-GB" dirty="0" smtClean="0"/>
              <a:t>Skills: mix of qualitative and quantitative</a:t>
            </a:r>
            <a:endParaRPr lang="en-GB" dirty="0"/>
          </a:p>
        </p:txBody>
      </p:sp>
      <p:sp>
        <p:nvSpPr>
          <p:cNvPr id="4" name="Slide Number Placeholder 3"/>
          <p:cNvSpPr>
            <a:spLocks noGrp="1"/>
          </p:cNvSpPr>
          <p:nvPr>
            <p:ph type="sldNum" sz="quarter" idx="10"/>
          </p:nvPr>
        </p:nvSpPr>
        <p:spPr/>
        <p:txBody>
          <a:bodyPr/>
          <a:lstStyle/>
          <a:p>
            <a:fld id="{4F9B7630-8109-4261-8759-A696807DFE52}" type="slidenum">
              <a:rPr lang="en-GB" smtClean="0"/>
              <a:t>10</a:t>
            </a:fld>
            <a:endParaRPr lang="en-GB"/>
          </a:p>
        </p:txBody>
      </p:sp>
    </p:spTree>
    <p:extLst>
      <p:ext uri="{BB962C8B-B14F-4D97-AF65-F5344CB8AC3E}">
        <p14:creationId xmlns:p14="http://schemas.microsoft.com/office/powerpoint/2010/main" val="418948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Realise some of the challenges here! Not insisting residential. Realise that there is a cost and that can be difficult. However, regard fieldwork as one of geography’s defining and most appealing features. Therefore must have it. Clear statements about its centrality and minimum amount of time to be devoted to it, should help teachers and departments to make the case for and lever in appropriate resource.</a:t>
            </a:r>
            <a:endParaRPr lang="en-GB" dirty="0"/>
          </a:p>
        </p:txBody>
      </p:sp>
      <p:sp>
        <p:nvSpPr>
          <p:cNvPr id="4" name="Slide Number Placeholder 3"/>
          <p:cNvSpPr>
            <a:spLocks noGrp="1"/>
          </p:cNvSpPr>
          <p:nvPr>
            <p:ph type="sldNum" sz="quarter" idx="10"/>
          </p:nvPr>
        </p:nvSpPr>
        <p:spPr/>
        <p:txBody>
          <a:bodyPr/>
          <a:lstStyle/>
          <a:p>
            <a:fld id="{4F9B7630-8109-4261-8759-A696807DFE52}" type="slidenum">
              <a:rPr lang="en-GB" smtClean="0"/>
              <a:t>12</a:t>
            </a:fld>
            <a:endParaRPr lang="en-GB"/>
          </a:p>
        </p:txBody>
      </p:sp>
    </p:spTree>
    <p:extLst>
      <p:ext uri="{BB962C8B-B14F-4D97-AF65-F5344CB8AC3E}">
        <p14:creationId xmlns:p14="http://schemas.microsoft.com/office/powerpoint/2010/main" val="177680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Tricky theme, but something that we all felt was important and have argued strongly for.</a:t>
            </a:r>
            <a:endParaRPr lang="en-GB" dirty="0"/>
          </a:p>
        </p:txBody>
      </p:sp>
      <p:sp>
        <p:nvSpPr>
          <p:cNvPr id="4" name="Slide Number Placeholder 3"/>
          <p:cNvSpPr>
            <a:spLocks noGrp="1"/>
          </p:cNvSpPr>
          <p:nvPr>
            <p:ph type="sldNum" sz="quarter" idx="10"/>
          </p:nvPr>
        </p:nvSpPr>
        <p:spPr/>
        <p:txBody>
          <a:bodyPr/>
          <a:lstStyle/>
          <a:p>
            <a:fld id="{4F9B7630-8109-4261-8759-A696807DFE52}" type="slidenum">
              <a:rPr lang="en-GB" smtClean="0"/>
              <a:t>13</a:t>
            </a:fld>
            <a:endParaRPr lang="en-GB"/>
          </a:p>
        </p:txBody>
      </p:sp>
    </p:spTree>
    <p:extLst>
      <p:ext uri="{BB962C8B-B14F-4D97-AF65-F5344CB8AC3E}">
        <p14:creationId xmlns:p14="http://schemas.microsoft.com/office/powerpoint/2010/main" val="3296398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Significant development needs here?</a:t>
            </a:r>
            <a:endParaRPr lang="en-GB" dirty="0"/>
          </a:p>
        </p:txBody>
      </p:sp>
      <p:sp>
        <p:nvSpPr>
          <p:cNvPr id="4" name="Slide Number Placeholder 3"/>
          <p:cNvSpPr>
            <a:spLocks noGrp="1"/>
          </p:cNvSpPr>
          <p:nvPr>
            <p:ph type="sldNum" sz="quarter" idx="10"/>
          </p:nvPr>
        </p:nvSpPr>
        <p:spPr/>
        <p:txBody>
          <a:bodyPr/>
          <a:lstStyle/>
          <a:p>
            <a:fld id="{4F9B7630-8109-4261-8759-A696807DFE52}" type="slidenum">
              <a:rPr lang="en-GB" smtClean="0"/>
              <a:t>14</a:t>
            </a:fld>
            <a:endParaRPr lang="en-GB"/>
          </a:p>
        </p:txBody>
      </p:sp>
    </p:spTree>
    <p:extLst>
      <p:ext uri="{BB962C8B-B14F-4D97-AF65-F5344CB8AC3E}">
        <p14:creationId xmlns:p14="http://schemas.microsoft.com/office/powerpoint/2010/main" val="88794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275F18-F130-48DA-9353-9043ECE06CA7}" type="datetimeFigureOut">
              <a:rPr lang="en-GB" smtClean="0"/>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102E4-5652-45FA-B11F-3FC1C1DB9A6F}" type="slidenum">
              <a:rPr lang="en-GB" smtClean="0"/>
              <a:t>‹#›</a:t>
            </a:fld>
            <a:endParaRPr lang="en-GB"/>
          </a:p>
        </p:txBody>
      </p:sp>
    </p:spTree>
    <p:extLst>
      <p:ext uri="{BB962C8B-B14F-4D97-AF65-F5344CB8AC3E}">
        <p14:creationId xmlns:p14="http://schemas.microsoft.com/office/powerpoint/2010/main" val="255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275F18-F130-48DA-9353-9043ECE06CA7}" type="datetimeFigureOut">
              <a:rPr lang="en-GB" smtClean="0"/>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102E4-5652-45FA-B11F-3FC1C1DB9A6F}" type="slidenum">
              <a:rPr lang="en-GB" smtClean="0"/>
              <a:t>‹#›</a:t>
            </a:fld>
            <a:endParaRPr lang="en-GB"/>
          </a:p>
        </p:txBody>
      </p:sp>
    </p:spTree>
    <p:extLst>
      <p:ext uri="{BB962C8B-B14F-4D97-AF65-F5344CB8AC3E}">
        <p14:creationId xmlns:p14="http://schemas.microsoft.com/office/powerpoint/2010/main" val="327478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275F18-F130-48DA-9353-9043ECE06CA7}" type="datetimeFigureOut">
              <a:rPr lang="en-GB" smtClean="0"/>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102E4-5652-45FA-B11F-3FC1C1DB9A6F}" type="slidenum">
              <a:rPr lang="en-GB" smtClean="0"/>
              <a:t>‹#›</a:t>
            </a:fld>
            <a:endParaRPr lang="en-GB"/>
          </a:p>
        </p:txBody>
      </p:sp>
    </p:spTree>
    <p:extLst>
      <p:ext uri="{BB962C8B-B14F-4D97-AF65-F5344CB8AC3E}">
        <p14:creationId xmlns:p14="http://schemas.microsoft.com/office/powerpoint/2010/main" val="414171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275F18-F130-48DA-9353-9043ECE06CA7}" type="datetimeFigureOut">
              <a:rPr lang="en-GB" smtClean="0"/>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102E4-5652-45FA-B11F-3FC1C1DB9A6F}" type="slidenum">
              <a:rPr lang="en-GB" smtClean="0"/>
              <a:t>‹#›</a:t>
            </a:fld>
            <a:endParaRPr lang="en-GB"/>
          </a:p>
        </p:txBody>
      </p:sp>
    </p:spTree>
    <p:extLst>
      <p:ext uri="{BB962C8B-B14F-4D97-AF65-F5344CB8AC3E}">
        <p14:creationId xmlns:p14="http://schemas.microsoft.com/office/powerpoint/2010/main" val="134515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275F18-F130-48DA-9353-9043ECE06CA7}" type="datetimeFigureOut">
              <a:rPr lang="en-GB" smtClean="0"/>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102E4-5652-45FA-B11F-3FC1C1DB9A6F}" type="slidenum">
              <a:rPr lang="en-GB" smtClean="0"/>
              <a:t>‹#›</a:t>
            </a:fld>
            <a:endParaRPr lang="en-GB"/>
          </a:p>
        </p:txBody>
      </p:sp>
    </p:spTree>
    <p:extLst>
      <p:ext uri="{BB962C8B-B14F-4D97-AF65-F5344CB8AC3E}">
        <p14:creationId xmlns:p14="http://schemas.microsoft.com/office/powerpoint/2010/main" val="240006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275F18-F130-48DA-9353-9043ECE06CA7}" type="datetimeFigureOut">
              <a:rPr lang="en-GB" smtClean="0"/>
              <a:t>11/03/2016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4102E4-5652-45FA-B11F-3FC1C1DB9A6F}" type="slidenum">
              <a:rPr lang="en-GB" smtClean="0"/>
              <a:t>‹#›</a:t>
            </a:fld>
            <a:endParaRPr lang="en-GB"/>
          </a:p>
        </p:txBody>
      </p:sp>
    </p:spTree>
    <p:extLst>
      <p:ext uri="{BB962C8B-B14F-4D97-AF65-F5344CB8AC3E}">
        <p14:creationId xmlns:p14="http://schemas.microsoft.com/office/powerpoint/2010/main" val="73949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275F18-F130-48DA-9353-9043ECE06CA7}" type="datetimeFigureOut">
              <a:rPr lang="en-GB" smtClean="0"/>
              <a:t>11/03/2016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4102E4-5652-45FA-B11F-3FC1C1DB9A6F}" type="slidenum">
              <a:rPr lang="en-GB" smtClean="0"/>
              <a:t>‹#›</a:t>
            </a:fld>
            <a:endParaRPr lang="en-GB"/>
          </a:p>
        </p:txBody>
      </p:sp>
    </p:spTree>
    <p:extLst>
      <p:ext uri="{BB962C8B-B14F-4D97-AF65-F5344CB8AC3E}">
        <p14:creationId xmlns:p14="http://schemas.microsoft.com/office/powerpoint/2010/main" val="2743337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275F18-F130-48DA-9353-9043ECE06CA7}" type="datetimeFigureOut">
              <a:rPr lang="en-GB" smtClean="0"/>
              <a:t>11/03/2016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4102E4-5652-45FA-B11F-3FC1C1DB9A6F}" type="slidenum">
              <a:rPr lang="en-GB" smtClean="0"/>
              <a:t>‹#›</a:t>
            </a:fld>
            <a:endParaRPr lang="en-GB"/>
          </a:p>
        </p:txBody>
      </p:sp>
    </p:spTree>
    <p:extLst>
      <p:ext uri="{BB962C8B-B14F-4D97-AF65-F5344CB8AC3E}">
        <p14:creationId xmlns:p14="http://schemas.microsoft.com/office/powerpoint/2010/main" val="16980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75F18-F130-48DA-9353-9043ECE06CA7}" type="datetimeFigureOut">
              <a:rPr lang="en-GB" smtClean="0"/>
              <a:t>11/03/2016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4102E4-5652-45FA-B11F-3FC1C1DB9A6F}" type="slidenum">
              <a:rPr lang="en-GB" smtClean="0"/>
              <a:t>‹#›</a:t>
            </a:fld>
            <a:endParaRPr lang="en-GB"/>
          </a:p>
        </p:txBody>
      </p:sp>
    </p:spTree>
    <p:extLst>
      <p:ext uri="{BB962C8B-B14F-4D97-AF65-F5344CB8AC3E}">
        <p14:creationId xmlns:p14="http://schemas.microsoft.com/office/powerpoint/2010/main" val="170536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75F18-F130-48DA-9353-9043ECE06CA7}" type="datetimeFigureOut">
              <a:rPr lang="en-GB" smtClean="0"/>
              <a:t>11/03/2016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4102E4-5652-45FA-B11F-3FC1C1DB9A6F}" type="slidenum">
              <a:rPr lang="en-GB" smtClean="0"/>
              <a:t>‹#›</a:t>
            </a:fld>
            <a:endParaRPr lang="en-GB"/>
          </a:p>
        </p:txBody>
      </p:sp>
    </p:spTree>
    <p:extLst>
      <p:ext uri="{BB962C8B-B14F-4D97-AF65-F5344CB8AC3E}">
        <p14:creationId xmlns:p14="http://schemas.microsoft.com/office/powerpoint/2010/main" val="183191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75F18-F130-48DA-9353-9043ECE06CA7}" type="datetimeFigureOut">
              <a:rPr lang="en-GB" smtClean="0"/>
              <a:t>11/03/2016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4102E4-5652-45FA-B11F-3FC1C1DB9A6F}" type="slidenum">
              <a:rPr lang="en-GB" smtClean="0"/>
              <a:t>‹#›</a:t>
            </a:fld>
            <a:endParaRPr lang="en-GB"/>
          </a:p>
        </p:txBody>
      </p:sp>
    </p:spTree>
    <p:extLst>
      <p:ext uri="{BB962C8B-B14F-4D97-AF65-F5344CB8AC3E}">
        <p14:creationId xmlns:p14="http://schemas.microsoft.com/office/powerpoint/2010/main" val="332683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75F18-F130-48DA-9353-9043ECE06CA7}" type="datetimeFigureOut">
              <a:rPr lang="en-GB" smtClean="0"/>
              <a:t>11/03/2016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102E4-5652-45FA-B11F-3FC1C1DB9A6F}" type="slidenum">
              <a:rPr lang="en-GB" smtClean="0"/>
              <a:t>‹#›</a:t>
            </a:fld>
            <a:endParaRPr lang="en-GB"/>
          </a:p>
        </p:txBody>
      </p:sp>
    </p:spTree>
    <p:extLst>
      <p:ext uri="{BB962C8B-B14F-4D97-AF65-F5344CB8AC3E}">
        <p14:creationId xmlns:p14="http://schemas.microsoft.com/office/powerpoint/2010/main" val="2838484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ths.qmul.ac.uk/sites/default/files/city-view_0.jpg"/>
          <p:cNvPicPr>
            <a:picLocks noChangeAspect="1" noChangeArrowheads="1"/>
          </p:cNvPicPr>
          <p:nvPr/>
        </p:nvPicPr>
        <p:blipFill rotWithShape="1">
          <a:blip r:embed="rId2">
            <a:extLst>
              <a:ext uri="{28A0092B-C50C-407E-A947-70E740481C1C}">
                <a14:useLocalDpi xmlns:a14="http://schemas.microsoft.com/office/drawing/2010/main" val="0"/>
              </a:ext>
            </a:extLst>
          </a:blip>
          <a:srcRect l="4352"/>
          <a:stretch/>
        </p:blipFill>
        <p:spPr bwMode="auto">
          <a:xfrm>
            <a:off x="0" y="1099"/>
            <a:ext cx="9843796" cy="6856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media.licdn.com/mpr/mpr/shrink_200_200/p/7/000/24b/27f/13d20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2549" y="1710656"/>
            <a:ext cx="1048953" cy="10489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gaia3d.co.uk/wp-content/uploads/2013/03/Geographical-Association-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5299" y="3518543"/>
            <a:ext cx="1283455" cy="9790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maths.qmul.ac.uk/%7Erab/QM144BlueOnLigh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9866" y="401216"/>
            <a:ext cx="2114330" cy="5505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969862" y="5150498"/>
            <a:ext cx="2114330" cy="1200329"/>
          </a:xfrm>
          <a:prstGeom prst="rect">
            <a:avLst/>
          </a:prstGeom>
          <a:noFill/>
        </p:spPr>
        <p:txBody>
          <a:bodyPr wrap="square" rtlCol="0">
            <a:spAutoFit/>
          </a:bodyPr>
          <a:lstStyle/>
          <a:p>
            <a:pPr algn="r"/>
            <a:r>
              <a:rPr lang="en-GB" sz="2400" dirty="0" smtClean="0">
                <a:solidFill>
                  <a:srgbClr val="002060"/>
                </a:solidFill>
              </a:rPr>
              <a:t>Kate Amis</a:t>
            </a:r>
          </a:p>
          <a:p>
            <a:pPr algn="r"/>
            <a:r>
              <a:rPr lang="en-GB" sz="2400" dirty="0" smtClean="0">
                <a:solidFill>
                  <a:srgbClr val="002060"/>
                </a:solidFill>
              </a:rPr>
              <a:t>Alastair Owens</a:t>
            </a:r>
          </a:p>
          <a:p>
            <a:pPr algn="r"/>
            <a:r>
              <a:rPr lang="en-GB" sz="2400" dirty="0" smtClean="0">
                <a:solidFill>
                  <a:srgbClr val="002060"/>
                </a:solidFill>
              </a:rPr>
              <a:t>Stephen Taylor</a:t>
            </a:r>
            <a:endParaRPr lang="en-GB" sz="2400" dirty="0">
              <a:solidFill>
                <a:srgbClr val="002060"/>
              </a:solidFill>
            </a:endParaRPr>
          </a:p>
        </p:txBody>
      </p:sp>
      <p:sp>
        <p:nvSpPr>
          <p:cNvPr id="13" name="TextBox 12"/>
          <p:cNvSpPr txBox="1"/>
          <p:nvPr/>
        </p:nvSpPr>
        <p:spPr>
          <a:xfrm>
            <a:off x="0" y="0"/>
            <a:ext cx="9843796" cy="1107996"/>
          </a:xfrm>
          <a:prstGeom prst="rect">
            <a:avLst/>
          </a:prstGeom>
          <a:solidFill>
            <a:schemeClr val="bg1"/>
          </a:solidFill>
        </p:spPr>
        <p:txBody>
          <a:bodyPr wrap="square" rtlCol="0">
            <a:spAutoFit/>
          </a:bodyPr>
          <a:lstStyle/>
          <a:p>
            <a:r>
              <a:rPr lang="en-GB" sz="4800" b="1" dirty="0" smtClean="0">
                <a:solidFill>
                  <a:srgbClr val="002060"/>
                </a:solidFill>
              </a:rPr>
              <a:t>Changing Places</a:t>
            </a:r>
          </a:p>
          <a:p>
            <a:r>
              <a:rPr lang="en-GB" dirty="0" smtClean="0">
                <a:solidFill>
                  <a:schemeClr val="accent5">
                    <a:lumMod val="75000"/>
                  </a:schemeClr>
                </a:solidFill>
              </a:rPr>
              <a:t>Field Study Course for Teachers, Wednesday 16 March 2016</a:t>
            </a:r>
            <a:endParaRPr lang="en-GB" dirty="0">
              <a:solidFill>
                <a:schemeClr val="accent5">
                  <a:lumMod val="75000"/>
                </a:schemeClr>
              </a:solidFill>
            </a:endParaRPr>
          </a:p>
        </p:txBody>
      </p:sp>
      <p:pic>
        <p:nvPicPr>
          <p:cNvPr id="15" name="Picture 2" descr="http://www.fieldwork.org.uk/media/2104739/year-of-fieldwork-logo-gradient-halfsize_204x43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3372" y="5091314"/>
            <a:ext cx="830424" cy="176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08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chemeClr val="tx2"/>
                </a:solidFill>
              </a:rPr>
              <a:t>Continued/-</a:t>
            </a:r>
            <a:r>
              <a:rPr lang="en-GB" dirty="0">
                <a:solidFill>
                  <a:schemeClr val="tx2"/>
                </a:solidFill>
              </a:rPr>
              <a:t/>
            </a:r>
            <a:br>
              <a:rPr lang="en-GB" dirty="0">
                <a:solidFill>
                  <a:schemeClr val="tx2"/>
                </a:solidFill>
              </a:rPr>
            </a:br>
            <a:r>
              <a:rPr lang="en-GB" dirty="0">
                <a:solidFill>
                  <a:schemeClr val="tx2"/>
                </a:solidFill>
              </a:rPr>
              <a:t>4) Changing place, changing places</a:t>
            </a:r>
            <a:endParaRPr lang="en-GB" dirty="0"/>
          </a:p>
        </p:txBody>
      </p:sp>
      <p:sp>
        <p:nvSpPr>
          <p:cNvPr id="3" name="Content Placeholder 2"/>
          <p:cNvSpPr>
            <a:spLocks noGrp="1"/>
          </p:cNvSpPr>
          <p:nvPr>
            <p:ph idx="1"/>
          </p:nvPr>
        </p:nvSpPr>
        <p:spPr/>
        <p:txBody>
          <a:bodyPr/>
          <a:lstStyle/>
          <a:p>
            <a:pPr lvl="0"/>
            <a:r>
              <a:rPr lang="en-GB" dirty="0"/>
              <a:t>And </a:t>
            </a:r>
            <a:r>
              <a:rPr lang="en-GB" u="sng" dirty="0"/>
              <a:t>one</a:t>
            </a:r>
            <a:r>
              <a:rPr lang="en-GB" dirty="0"/>
              <a:t> of:</a:t>
            </a:r>
          </a:p>
          <a:p>
            <a:pPr marL="635508" lvl="1" indent="-342900">
              <a:buFont typeface="+mj-lt"/>
              <a:buAutoNum type="arabicPeriod"/>
            </a:pPr>
            <a:r>
              <a:rPr lang="en-GB" sz="2000" dirty="0"/>
              <a:t>Place making and marketing as revealed and contrasted in the work of a range of formal and informal agencies or their materials</a:t>
            </a:r>
          </a:p>
          <a:p>
            <a:pPr marL="635508" lvl="1" indent="-342900">
              <a:buFont typeface="+mj-lt"/>
              <a:buAutoNum type="arabicPeriod"/>
            </a:pPr>
            <a:r>
              <a:rPr lang="en-GB" sz="2000" dirty="0"/>
              <a:t>Cultural and artistic approaches to representing place</a:t>
            </a:r>
          </a:p>
          <a:p>
            <a:pPr marL="635508" lvl="1" indent="-342900">
              <a:buFont typeface="+mj-lt"/>
              <a:buAutoNum type="arabicPeriod"/>
            </a:pPr>
            <a:r>
              <a:rPr lang="en-GB" sz="2000" dirty="0"/>
              <a:t>Lived experience of place in the past and present</a:t>
            </a:r>
            <a:r>
              <a:rPr lang="en-GB" sz="1600" dirty="0"/>
              <a:t/>
            </a:r>
            <a:br>
              <a:rPr lang="en-GB" sz="1600" dirty="0"/>
            </a:br>
            <a:endParaRPr lang="en-GB" sz="1600" dirty="0"/>
          </a:p>
          <a:p>
            <a:r>
              <a:rPr lang="en-GB" dirty="0" smtClean="0"/>
              <a:t>Approach and themes: relationships and connections; scale; change over time; impacts of governments; corporations or international institutions on place; meaning, representation and identity</a:t>
            </a:r>
          </a:p>
          <a:p>
            <a:r>
              <a:rPr lang="en-GB" dirty="0" smtClean="0"/>
              <a:t>Skills: qualitative (e.g. understanding meanings and representations of place); quantitative (e.g. geo-spatial data on place characteristics)</a:t>
            </a:r>
            <a:endParaRPr lang="en-GB" dirty="0"/>
          </a:p>
        </p:txBody>
      </p:sp>
    </p:spTree>
    <p:extLst>
      <p:ext uri="{BB962C8B-B14F-4D97-AF65-F5344CB8AC3E}">
        <p14:creationId xmlns:p14="http://schemas.microsoft.com/office/powerpoint/2010/main" val="3749094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5069" y="582055"/>
            <a:ext cx="4217323" cy="5602716"/>
          </a:xfrm>
          <a:prstGeom prst="rect">
            <a:avLst/>
          </a:prstGeom>
        </p:spPr>
      </p:pic>
      <p:pic>
        <p:nvPicPr>
          <p:cNvPr id="6" name="Picture 5"/>
          <p:cNvPicPr>
            <a:picLocks noChangeAspect="1"/>
          </p:cNvPicPr>
          <p:nvPr/>
        </p:nvPicPr>
        <p:blipFill>
          <a:blip r:embed="rId3"/>
          <a:stretch>
            <a:fillRect/>
          </a:stretch>
        </p:blipFill>
        <p:spPr>
          <a:xfrm>
            <a:off x="6001224" y="817870"/>
            <a:ext cx="5508001" cy="5366901"/>
          </a:xfrm>
          <a:prstGeom prst="rect">
            <a:avLst/>
          </a:prstGeom>
        </p:spPr>
      </p:pic>
    </p:spTree>
    <p:extLst>
      <p:ext uri="{BB962C8B-B14F-4D97-AF65-F5344CB8AC3E}">
        <p14:creationId xmlns:p14="http://schemas.microsoft.com/office/powerpoint/2010/main" val="413512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Fieldwork</a:t>
            </a:r>
            <a:endParaRPr lang="en-GB" dirty="0">
              <a:solidFill>
                <a:schemeClr val="tx2"/>
              </a:solidFill>
            </a:endParaRPr>
          </a:p>
        </p:txBody>
      </p:sp>
      <p:sp>
        <p:nvSpPr>
          <p:cNvPr id="3" name="Content Placeholder 2"/>
          <p:cNvSpPr>
            <a:spLocks noGrp="1"/>
          </p:cNvSpPr>
          <p:nvPr>
            <p:ph idx="1"/>
          </p:nvPr>
        </p:nvSpPr>
        <p:spPr>
          <a:xfrm>
            <a:off x="1097280" y="1845734"/>
            <a:ext cx="5137265" cy="4023360"/>
          </a:xfrm>
        </p:spPr>
        <p:txBody>
          <a:bodyPr>
            <a:normAutofit fontScale="92500" lnSpcReduction="10000"/>
          </a:bodyPr>
          <a:lstStyle/>
          <a:p>
            <a:r>
              <a:rPr lang="en-GB" dirty="0" smtClean="0"/>
              <a:t>Minimum 4 days for A level and 2 days for AS level</a:t>
            </a:r>
          </a:p>
          <a:p>
            <a:r>
              <a:rPr lang="en-GB" dirty="0" smtClean="0"/>
              <a:t>Must cover human and physical geography </a:t>
            </a:r>
          </a:p>
          <a:p>
            <a:r>
              <a:rPr lang="en-GB" dirty="0" smtClean="0"/>
              <a:t>Identify questions; evaluate relevant theory, concepts of literature; devise and implement study methodologies to collect data/information; analysis of data; writing up</a:t>
            </a:r>
          </a:p>
          <a:p>
            <a:r>
              <a:rPr lang="en-GB" sz="1600" dirty="0" smtClean="0"/>
              <a:t>NB Some differences between level of demand for AS and A Level</a:t>
            </a:r>
            <a:endParaRPr lang="en-GB" sz="1600" dirty="0"/>
          </a:p>
        </p:txBody>
      </p:sp>
      <p:pic>
        <p:nvPicPr>
          <p:cNvPr id="6146" name="Picture 2" descr="http://farm3.static.flickr.com/2698/4415971507_0879331f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371" y="1969424"/>
            <a:ext cx="476250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fieldwork.org.uk/media/2104739/year-of-fieldwork-logo-gradient-halfsize_204x4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0155" y="233266"/>
            <a:ext cx="101184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84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Independent Investigation (A level only)</a:t>
            </a:r>
            <a:endParaRPr lang="en-GB" dirty="0">
              <a:solidFill>
                <a:schemeClr val="tx2"/>
              </a:solidFill>
            </a:endParaRPr>
          </a:p>
        </p:txBody>
      </p:sp>
      <p:sp>
        <p:nvSpPr>
          <p:cNvPr id="3" name="Content Placeholder 2"/>
          <p:cNvSpPr>
            <a:spLocks noGrp="1"/>
          </p:cNvSpPr>
          <p:nvPr>
            <p:ph idx="1"/>
          </p:nvPr>
        </p:nvSpPr>
        <p:spPr/>
        <p:txBody>
          <a:bodyPr>
            <a:normAutofit lnSpcReduction="10000"/>
          </a:bodyPr>
          <a:lstStyle/>
          <a:p>
            <a:r>
              <a:rPr lang="en-GB" dirty="0" smtClean="0"/>
              <a:t>Likely to be linked with fieldwork</a:t>
            </a:r>
          </a:p>
          <a:p>
            <a:r>
              <a:rPr lang="en-GB" dirty="0" smtClean="0"/>
              <a:t>Based on a question of issues defined and developed by the student individually</a:t>
            </a:r>
          </a:p>
          <a:p>
            <a:r>
              <a:rPr lang="en-GB" dirty="0" smtClean="0"/>
              <a:t>Incorporate field data (can be collected individually or in groups)</a:t>
            </a:r>
          </a:p>
          <a:p>
            <a:r>
              <a:rPr lang="en-GB" dirty="0" smtClean="0"/>
              <a:t>Student independently contextualises, analyses and summarises findings and data</a:t>
            </a:r>
          </a:p>
          <a:p>
            <a:r>
              <a:rPr lang="en-GB" dirty="0" smtClean="0"/>
              <a:t>Presentation of investigation and its findings via extended piece of writing</a:t>
            </a:r>
          </a:p>
          <a:p>
            <a:endParaRPr lang="en-GB" dirty="0"/>
          </a:p>
          <a:p>
            <a:r>
              <a:rPr lang="en-GB" dirty="0" smtClean="0"/>
              <a:t>Likely to be assessed as teacher marked coursework</a:t>
            </a:r>
          </a:p>
          <a:p>
            <a:endParaRPr lang="en-GB" dirty="0"/>
          </a:p>
        </p:txBody>
      </p:sp>
      <p:pic>
        <p:nvPicPr>
          <p:cNvPr id="7170" name="Picture 2" descr="http://www.fieldwork.org.uk/media/2104739/year-of-fieldwork-logo-gradient-halfsize_204x4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1461" y="115176"/>
            <a:ext cx="1124358" cy="239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80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Geographical Skills</a:t>
            </a:r>
            <a:endParaRPr lang="en-GB" dirty="0">
              <a:solidFill>
                <a:schemeClr val="tx2"/>
              </a:solidFill>
            </a:endParaRPr>
          </a:p>
        </p:txBody>
      </p:sp>
      <p:sp>
        <p:nvSpPr>
          <p:cNvPr id="3" name="Content Placeholder 2"/>
          <p:cNvSpPr>
            <a:spLocks noGrp="1"/>
          </p:cNvSpPr>
          <p:nvPr>
            <p:ph idx="1"/>
          </p:nvPr>
        </p:nvSpPr>
        <p:spPr>
          <a:xfrm>
            <a:off x="1097280" y="1845733"/>
            <a:ext cx="10058400" cy="4289059"/>
          </a:xfrm>
        </p:spPr>
        <p:txBody>
          <a:bodyPr>
            <a:normAutofit fontScale="85000" lnSpcReduction="20000"/>
          </a:bodyPr>
          <a:lstStyle/>
          <a:p>
            <a:r>
              <a:rPr lang="en-GB" dirty="0" smtClean="0"/>
              <a:t>Developed in context during study of core and non-core content</a:t>
            </a:r>
          </a:p>
          <a:p>
            <a:r>
              <a:rPr lang="en-GB" dirty="0" smtClean="0"/>
              <a:t>Roughly equal balance of quantitative and qualitative</a:t>
            </a:r>
          </a:p>
          <a:p>
            <a:r>
              <a:rPr lang="en-GB" dirty="0" smtClean="0"/>
              <a:t>Understand different types of geographical data/information; make critical use of data</a:t>
            </a:r>
          </a:p>
          <a:p>
            <a:r>
              <a:rPr lang="en-GB" dirty="0" smtClean="0"/>
              <a:t>How to analyse and interpret different kinds </a:t>
            </a:r>
            <a:r>
              <a:rPr lang="en-GB" dirty="0"/>
              <a:t>of geographical </a:t>
            </a:r>
            <a:r>
              <a:rPr lang="en-GB" dirty="0" smtClean="0"/>
              <a:t>data/information; communicate and evaluate findings</a:t>
            </a:r>
          </a:p>
          <a:p>
            <a:r>
              <a:rPr lang="en-GB" dirty="0" smtClean="0"/>
              <a:t>Qualitative skills – range of approaches including </a:t>
            </a:r>
            <a:br>
              <a:rPr lang="en-GB" dirty="0" smtClean="0"/>
            </a:br>
            <a:r>
              <a:rPr lang="en-GB" dirty="0" smtClean="0"/>
              <a:t>interviews; textual and visual sources</a:t>
            </a:r>
          </a:p>
          <a:p>
            <a:r>
              <a:rPr lang="en-GB" dirty="0" smtClean="0"/>
              <a:t>Quantitative skills – geo-spatial data; understand </a:t>
            </a:r>
            <a:br>
              <a:rPr lang="en-GB" dirty="0" smtClean="0"/>
            </a:br>
            <a:r>
              <a:rPr lang="en-GB" dirty="0" smtClean="0"/>
              <a:t>GIS and be able ‘to collect and to use digital, </a:t>
            </a:r>
            <a:br>
              <a:rPr lang="en-GB" dirty="0" smtClean="0"/>
            </a:br>
            <a:r>
              <a:rPr lang="en-GB" dirty="0" smtClean="0"/>
              <a:t>geo-located data’ and understand approaches to </a:t>
            </a:r>
            <a:br>
              <a:rPr lang="en-GB" dirty="0" smtClean="0"/>
            </a:br>
            <a:r>
              <a:rPr lang="en-GB" dirty="0" smtClean="0"/>
              <a:t>analysing such data; basic descriptive, inferential </a:t>
            </a:r>
            <a:br>
              <a:rPr lang="en-GB" dirty="0" smtClean="0"/>
            </a:br>
            <a:r>
              <a:rPr lang="en-GB" dirty="0" smtClean="0"/>
              <a:t>and relational statistics</a:t>
            </a:r>
            <a:endParaRPr lang="en-GB" dirty="0"/>
          </a:p>
        </p:txBody>
      </p:sp>
      <p:pic>
        <p:nvPicPr>
          <p:cNvPr id="7170" name="Picture 2" descr="http://upload.wikimedia.org/wikipedia/commons/3/33/GvSIG_-_G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3927" y="4167543"/>
            <a:ext cx="4211297" cy="253451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fieldwork.org.uk/media/2104739/year-of-fieldwork-logo-gradient-halfsize_204x4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4709" y="287581"/>
            <a:ext cx="1098182" cy="2336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841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2"/>
          <a:srcRect l="375" t="16468"/>
          <a:stretch/>
        </p:blipFill>
        <p:spPr>
          <a:xfrm>
            <a:off x="0" y="1287624"/>
            <a:ext cx="12190443" cy="5570376"/>
          </a:xfrm>
          <a:prstGeom prst="rect">
            <a:avLst/>
          </a:prstGeom>
        </p:spPr>
      </p:pic>
      <p:sp>
        <p:nvSpPr>
          <p:cNvPr id="6" name="Title 1"/>
          <p:cNvSpPr>
            <a:spLocks noGrp="1"/>
          </p:cNvSpPr>
          <p:nvPr>
            <p:ph type="title"/>
          </p:nvPr>
        </p:nvSpPr>
        <p:spPr>
          <a:xfrm>
            <a:off x="381000" y="0"/>
            <a:ext cx="10515600" cy="1325563"/>
          </a:xfrm>
        </p:spPr>
        <p:txBody>
          <a:bodyPr/>
          <a:lstStyle/>
          <a:p>
            <a:r>
              <a:rPr lang="en-GB" dirty="0" smtClean="0">
                <a:solidFill>
                  <a:schemeClr val="tx2"/>
                </a:solidFill>
              </a:rPr>
              <a:t>Investigating changing place in East London</a:t>
            </a:r>
            <a:endParaRPr lang="en-GB" dirty="0">
              <a:solidFill>
                <a:schemeClr val="tx2"/>
              </a:solidFill>
            </a:endParaRPr>
          </a:p>
        </p:txBody>
      </p:sp>
    </p:spTree>
    <p:extLst>
      <p:ext uri="{BB962C8B-B14F-4D97-AF65-F5344CB8AC3E}">
        <p14:creationId xmlns:p14="http://schemas.microsoft.com/office/powerpoint/2010/main" val="2785027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50000"/>
                  </a:schemeClr>
                </a:solidFill>
              </a:rPr>
              <a:t>Fieldwork for new A Level and GCSE specifications</a:t>
            </a:r>
            <a:endParaRPr lang="en-GB" dirty="0">
              <a:solidFill>
                <a:schemeClr val="bg1">
                  <a:lumMod val="50000"/>
                </a:schemeClr>
              </a:solidFill>
            </a:endParaRPr>
          </a:p>
        </p:txBody>
      </p:sp>
      <p:sp>
        <p:nvSpPr>
          <p:cNvPr id="3" name="Content Placeholder 2"/>
          <p:cNvSpPr>
            <a:spLocks noGrp="1"/>
          </p:cNvSpPr>
          <p:nvPr>
            <p:ph idx="1"/>
          </p:nvPr>
        </p:nvSpPr>
        <p:spPr/>
        <p:txBody>
          <a:bodyPr/>
          <a:lstStyle/>
          <a:p>
            <a:r>
              <a:rPr lang="en-GB" dirty="0" smtClean="0"/>
              <a:t>Investigating changing place using this part of East London as an example</a:t>
            </a:r>
          </a:p>
          <a:p>
            <a:r>
              <a:rPr lang="en-GB" dirty="0" smtClean="0"/>
              <a:t>Dr Steven Taylor – doing ‘rigorous’ field investigations in social and cultural geography</a:t>
            </a:r>
          </a:p>
          <a:p>
            <a:r>
              <a:rPr lang="en-GB" dirty="0" smtClean="0"/>
              <a:t>Kate Amis – constructing a good field enquiry (example)</a:t>
            </a:r>
          </a:p>
          <a:p>
            <a:r>
              <a:rPr lang="en-GB" dirty="0" smtClean="0"/>
              <a:t>2pm Into the field… A guided field walk along the Mile End Road</a:t>
            </a:r>
          </a:p>
          <a:p>
            <a:r>
              <a:rPr lang="en-GB" dirty="0" smtClean="0"/>
              <a:t>4pm Back to QMUL – Planning fieldwork enquiries</a:t>
            </a:r>
          </a:p>
          <a:p>
            <a:r>
              <a:rPr lang="en-GB" dirty="0" smtClean="0"/>
              <a:t>5pm end</a:t>
            </a:r>
          </a:p>
        </p:txBody>
      </p:sp>
    </p:spTree>
    <p:extLst>
      <p:ext uri="{BB962C8B-B14F-4D97-AF65-F5344CB8AC3E}">
        <p14:creationId xmlns:p14="http://schemas.microsoft.com/office/powerpoint/2010/main" val="2465026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50000"/>
                  </a:schemeClr>
                </a:solidFill>
              </a:rPr>
              <a:t>Our aims…</a:t>
            </a:r>
            <a:endParaRPr lang="en-GB" dirty="0">
              <a:solidFill>
                <a:schemeClr val="bg1">
                  <a:lumMod val="50000"/>
                </a:schemeClr>
              </a:solidFill>
            </a:endParaRPr>
          </a:p>
        </p:txBody>
      </p:sp>
      <p:sp>
        <p:nvSpPr>
          <p:cNvPr id="3" name="Content Placeholder 2"/>
          <p:cNvSpPr>
            <a:spLocks noGrp="1"/>
          </p:cNvSpPr>
          <p:nvPr>
            <p:ph idx="1"/>
          </p:nvPr>
        </p:nvSpPr>
        <p:spPr/>
        <p:txBody>
          <a:bodyPr/>
          <a:lstStyle/>
          <a:p>
            <a:r>
              <a:rPr lang="en-GB" dirty="0" smtClean="0"/>
              <a:t>Share ideas and resources for field investigation</a:t>
            </a:r>
          </a:p>
          <a:p>
            <a:r>
              <a:rPr lang="en-GB" dirty="0" smtClean="0"/>
              <a:t>Get to know a ‘place’ that offers rich potential for investigation especially for schools and college in East London</a:t>
            </a:r>
          </a:p>
          <a:p>
            <a:r>
              <a:rPr lang="en-GB" dirty="0" smtClean="0"/>
              <a:t>Work with one another, developing longer term networks and dialogues around new qualifications</a:t>
            </a:r>
            <a:endParaRPr lang="en-GB" dirty="0"/>
          </a:p>
        </p:txBody>
      </p:sp>
    </p:spTree>
    <p:extLst>
      <p:ext uri="{BB962C8B-B14F-4D97-AF65-F5344CB8AC3E}">
        <p14:creationId xmlns:p14="http://schemas.microsoft.com/office/powerpoint/2010/main" val="114136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vimeocdn.com/video/310735520_1280x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779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073" y="817660"/>
            <a:ext cx="6094445" cy="2611340"/>
          </a:xfrm>
        </p:spPr>
        <p:txBody>
          <a:bodyPr>
            <a:normAutofit/>
          </a:bodyPr>
          <a:lstStyle/>
          <a:p>
            <a:r>
              <a:rPr lang="en-GB" sz="6700" b="1" dirty="0" smtClean="0">
                <a:solidFill>
                  <a:schemeClr val="bg1"/>
                </a:solidFill>
              </a:rPr>
              <a:t>Doreen Massey</a:t>
            </a:r>
            <a:r>
              <a:rPr lang="en-GB" dirty="0" smtClean="0">
                <a:solidFill>
                  <a:schemeClr val="bg1"/>
                </a:solidFill>
              </a:rPr>
              <a:t/>
            </a:r>
            <a:br>
              <a:rPr lang="en-GB" dirty="0" smtClean="0">
                <a:solidFill>
                  <a:schemeClr val="bg1"/>
                </a:solidFill>
              </a:rPr>
            </a:br>
            <a:r>
              <a:rPr lang="en-GB" sz="3200" dirty="0" smtClean="0">
                <a:solidFill>
                  <a:schemeClr val="bg1"/>
                </a:solidFill>
              </a:rPr>
              <a:t>3 January 1944 – 11 March 2016</a:t>
            </a:r>
            <a:r>
              <a:rPr lang="en-GB" sz="3200" dirty="0" smtClean="0"/>
              <a:t/>
            </a:r>
            <a:br>
              <a:rPr lang="en-GB" sz="3200" dirty="0" smtClean="0"/>
            </a:br>
            <a:endParaRPr lang="en-GB" dirty="0"/>
          </a:p>
        </p:txBody>
      </p:sp>
    </p:spTree>
    <p:extLst>
      <p:ext uri="{BB962C8B-B14F-4D97-AF65-F5344CB8AC3E}">
        <p14:creationId xmlns:p14="http://schemas.microsoft.com/office/powerpoint/2010/main" val="203976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2.gstatic.com/images?q=tbn:ANd9GcReVMzX_8Ixx5yjB8MHIoyYzCqKCDV8loZtmpMJvBD36rc5NBbQKg"/>
          <p:cNvPicPr>
            <a:picLocks noChangeAspect="1" noChangeArrowheads="1"/>
          </p:cNvPicPr>
          <p:nvPr/>
        </p:nvPicPr>
        <p:blipFill rotWithShape="1">
          <a:blip r:embed="rId2">
            <a:extLst>
              <a:ext uri="{28A0092B-C50C-407E-A947-70E740481C1C}">
                <a14:useLocalDpi xmlns:a14="http://schemas.microsoft.com/office/drawing/2010/main" val="0"/>
              </a:ext>
            </a:extLst>
          </a:blip>
          <a:srcRect l="2883" t="3258" r="3488" b="2995"/>
          <a:stretch/>
        </p:blipFill>
        <p:spPr bwMode="auto">
          <a:xfrm>
            <a:off x="9363706" y="354734"/>
            <a:ext cx="2000980" cy="3088218"/>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3078" name="Picture 6" descr="http://ecx.images-amazon.com/images/I/51yRXI5ky4L._SX382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660" y="3797559"/>
            <a:ext cx="2046449" cy="26778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ecx.images-amazon.com/images/I/41PHD8C5J3L._SX312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660" y="354734"/>
            <a:ext cx="2046449" cy="30892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605203" y="177282"/>
            <a:ext cx="4562860" cy="6402730"/>
          </a:xfrm>
          <a:prstGeom prst="rect">
            <a:avLst/>
          </a:prstGeom>
        </p:spPr>
      </p:pic>
      <p:pic>
        <p:nvPicPr>
          <p:cNvPr id="3082" name="Picture 10" descr="http://classonline.org.uk/files/Doreen_Masse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7520" y="3797559"/>
            <a:ext cx="1957166" cy="267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40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365125"/>
            <a:ext cx="3368351" cy="6278271"/>
          </a:xfrm>
        </p:spPr>
        <p:txBody>
          <a:bodyPr>
            <a:noAutofit/>
          </a:bodyPr>
          <a:lstStyle/>
          <a:p>
            <a:r>
              <a:rPr lang="en-GB" altLang="en-US" sz="3200" dirty="0" smtClean="0">
                <a:latin typeface="Calibri" pitchFamily="32" charset="0"/>
                <a:cs typeface="Arial Unicode MS" charset="0"/>
              </a:rPr>
              <a:t>'It is impossible to begin thinking about Kilburn High Road (North London) without bringing into play half the world and a considerable amount of British imperial history’</a:t>
            </a:r>
            <a:endParaRPr lang="en-GB" sz="3200" dirty="0"/>
          </a:p>
        </p:txBody>
      </p:sp>
      <p:pic>
        <p:nvPicPr>
          <p:cNvPr id="4098" name="Picture 2" descr="http://www.the-latest.com/sites/default/files/images/Scott_Blackmans_funeral_procession__Kilburn_High_R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366" y="1246414"/>
            <a:ext cx="7791450"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18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Reforming A-Level Geography</a:t>
            </a:r>
            <a:endParaRPr lang="en-GB" dirty="0">
              <a:solidFill>
                <a:schemeClr val="tx2"/>
              </a:solidFill>
            </a:endParaRPr>
          </a:p>
        </p:txBody>
      </p:sp>
      <p:sp>
        <p:nvSpPr>
          <p:cNvPr id="3" name="Content Placeholder 2"/>
          <p:cNvSpPr>
            <a:spLocks noGrp="1"/>
          </p:cNvSpPr>
          <p:nvPr>
            <p:ph idx="1"/>
          </p:nvPr>
        </p:nvSpPr>
        <p:spPr/>
        <p:txBody>
          <a:bodyPr>
            <a:normAutofit/>
          </a:bodyPr>
          <a:lstStyle/>
          <a:p>
            <a:r>
              <a:rPr lang="en-GB" sz="2400" b="1" dirty="0" smtClean="0"/>
              <a:t>‘Smith Review’ </a:t>
            </a:r>
            <a:r>
              <a:rPr lang="en-GB" sz="2400" dirty="0" smtClean="0"/>
              <a:t>consultation on revised A-level content (led by Prof Mark E. Smith, Vice Chancellor of  Lancaster University) recommended that introduction of new Geography </a:t>
            </a:r>
            <a:r>
              <a:rPr lang="en-GB" sz="2400" dirty="0" smtClean="0"/>
              <a:t>A-level </a:t>
            </a:r>
            <a:r>
              <a:rPr lang="en-GB" sz="2400" dirty="0" smtClean="0"/>
              <a:t>be delayed unto 2016 following further work ‘with key stakeholders and higher education’</a:t>
            </a:r>
          </a:p>
          <a:p>
            <a:r>
              <a:rPr lang="en-GB" sz="2400" b="1" dirty="0" smtClean="0"/>
              <a:t>ALCAB</a:t>
            </a:r>
            <a:r>
              <a:rPr lang="en-GB" sz="2400" dirty="0" smtClean="0"/>
              <a:t> panel leading on review of </a:t>
            </a:r>
            <a:r>
              <a:rPr lang="en-GB" sz="2400" b="1" dirty="0" smtClean="0"/>
              <a:t>content. </a:t>
            </a:r>
            <a:r>
              <a:rPr lang="en-GB" sz="2400" dirty="0" smtClean="0"/>
              <a:t>Our aim was to devise content criteria that awarding bodies can use to develop specifications and </a:t>
            </a:r>
            <a:r>
              <a:rPr lang="en-GB" sz="2400" dirty="0" err="1" smtClean="0"/>
              <a:t>Ofqual</a:t>
            </a:r>
            <a:r>
              <a:rPr lang="en-GB" sz="2400" dirty="0" smtClean="0"/>
              <a:t> can use to develop assessment.</a:t>
            </a:r>
          </a:p>
          <a:p>
            <a:endParaRPr lang="en-GB" sz="2400" dirty="0"/>
          </a:p>
        </p:txBody>
      </p:sp>
    </p:spTree>
    <p:extLst>
      <p:ext uri="{BB962C8B-B14F-4D97-AF65-F5344CB8AC3E}">
        <p14:creationId xmlns:p14="http://schemas.microsoft.com/office/powerpoint/2010/main" val="2999156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solidFill>
              </a:rPr>
              <a:t>A</a:t>
            </a:r>
            <a:r>
              <a:rPr lang="en-GB" dirty="0" smtClean="0">
                <a:solidFill>
                  <a:schemeClr val="tx2"/>
                </a:solidFill>
              </a:rPr>
              <a:t>-</a:t>
            </a:r>
            <a:r>
              <a:rPr lang="en-GB" dirty="0" smtClean="0">
                <a:solidFill>
                  <a:schemeClr val="accent2"/>
                </a:solidFill>
              </a:rPr>
              <a:t>L</a:t>
            </a:r>
            <a:r>
              <a:rPr lang="en-GB" dirty="0" smtClean="0">
                <a:solidFill>
                  <a:schemeClr val="tx2"/>
                </a:solidFill>
              </a:rPr>
              <a:t>evel </a:t>
            </a:r>
            <a:r>
              <a:rPr lang="en-GB" dirty="0" smtClean="0">
                <a:solidFill>
                  <a:schemeClr val="accent2"/>
                </a:solidFill>
              </a:rPr>
              <a:t>C</a:t>
            </a:r>
            <a:r>
              <a:rPr lang="en-GB" dirty="0" smtClean="0">
                <a:solidFill>
                  <a:schemeClr val="tx2"/>
                </a:solidFill>
              </a:rPr>
              <a:t>ontent </a:t>
            </a:r>
            <a:r>
              <a:rPr lang="en-GB" dirty="0" smtClean="0">
                <a:solidFill>
                  <a:schemeClr val="accent2"/>
                </a:solidFill>
              </a:rPr>
              <a:t>A</a:t>
            </a:r>
            <a:r>
              <a:rPr lang="en-GB" dirty="0" smtClean="0">
                <a:solidFill>
                  <a:schemeClr val="tx2"/>
                </a:solidFill>
              </a:rPr>
              <a:t>dvisory </a:t>
            </a:r>
            <a:r>
              <a:rPr lang="en-GB" dirty="0" smtClean="0">
                <a:solidFill>
                  <a:schemeClr val="accent2"/>
                </a:solidFill>
              </a:rPr>
              <a:t>B</a:t>
            </a:r>
            <a:r>
              <a:rPr lang="en-GB" dirty="0" smtClean="0">
                <a:solidFill>
                  <a:schemeClr val="tx2"/>
                </a:solidFill>
              </a:rPr>
              <a:t>oards</a:t>
            </a:r>
            <a:endParaRPr lang="en-GB" dirty="0">
              <a:solidFill>
                <a:schemeClr val="tx2"/>
              </a:solidFill>
            </a:endParaRPr>
          </a:p>
        </p:txBody>
      </p:sp>
      <p:sp>
        <p:nvSpPr>
          <p:cNvPr id="3" name="Content Placeholder 2"/>
          <p:cNvSpPr>
            <a:spLocks noGrp="1"/>
          </p:cNvSpPr>
          <p:nvPr>
            <p:ph idx="1"/>
          </p:nvPr>
        </p:nvSpPr>
        <p:spPr>
          <a:xfrm>
            <a:off x="2588923" y="2158448"/>
            <a:ext cx="6408712" cy="4608511"/>
          </a:xfrm>
        </p:spPr>
        <p:txBody>
          <a:bodyPr>
            <a:normAutofit/>
          </a:bodyPr>
          <a:lstStyle/>
          <a:p>
            <a:r>
              <a:rPr lang="en-GB" sz="2400" dirty="0" smtClean="0"/>
              <a:t>Governed by a Management Board which reports to the Russell Group. The Board is currently led by Professor Nigel Thrift, Vice-Chancellor of the University of Warwick (and geographer!)</a:t>
            </a:r>
          </a:p>
          <a:p>
            <a:pPr lvl="0"/>
            <a:r>
              <a:rPr lang="en-GB" sz="2400" dirty="0" smtClean="0"/>
              <a:t>Up </a:t>
            </a:r>
            <a:r>
              <a:rPr lang="en-GB" sz="2400" dirty="0"/>
              <a:t>to eight members of academic staff from Russell Group </a:t>
            </a:r>
            <a:r>
              <a:rPr lang="en-GB" sz="2400" dirty="0" smtClean="0"/>
              <a:t>universities; up </a:t>
            </a:r>
            <a:r>
              <a:rPr lang="en-GB" sz="2400" dirty="0"/>
              <a:t>to four members of academic staff from non-Russell Group universities that offer taught provision in the subject area covered by the </a:t>
            </a:r>
            <a:r>
              <a:rPr lang="en-GB" sz="2400" dirty="0" smtClean="0"/>
              <a:t>panel.</a:t>
            </a:r>
            <a:endParaRPr lang="en-GB" sz="2400" dirty="0"/>
          </a:p>
          <a:p>
            <a:pPr lvl="0"/>
            <a:r>
              <a:rPr lang="en-GB" sz="2400" dirty="0" smtClean="0"/>
              <a:t>Up </a:t>
            </a:r>
            <a:r>
              <a:rPr lang="en-GB" sz="2400" dirty="0"/>
              <a:t>to two other </a:t>
            </a:r>
            <a:r>
              <a:rPr lang="en-GB" sz="2400" dirty="0" smtClean="0"/>
              <a:t>members</a:t>
            </a:r>
            <a:endParaRPr lang="en-GB" sz="2400" dirty="0"/>
          </a:p>
          <a:p>
            <a:endParaRPr lang="en-GB" dirty="0"/>
          </a:p>
        </p:txBody>
      </p:sp>
      <p:pic>
        <p:nvPicPr>
          <p:cNvPr id="1026" name="Picture 2" descr="http://i.telegraph.co.uk/multimedia/archive/02398/michael-Gove_239890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014" y="4597021"/>
            <a:ext cx="2724808" cy="1700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he.britishcouncil.org/sites/default/files/NIGEL_THRIF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442" y="3750588"/>
            <a:ext cx="1691679" cy="254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18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ALCAB Geography Panel</a:t>
            </a:r>
            <a:endParaRPr lang="en-GB" dirty="0">
              <a:solidFill>
                <a:schemeClr val="tx2"/>
              </a:solidFill>
            </a:endParaRPr>
          </a:p>
        </p:txBody>
      </p:sp>
      <p:sp>
        <p:nvSpPr>
          <p:cNvPr id="3" name="Content Placeholder 2"/>
          <p:cNvSpPr>
            <a:spLocks noGrp="1"/>
          </p:cNvSpPr>
          <p:nvPr>
            <p:ph sz="half" idx="1"/>
          </p:nvPr>
        </p:nvSpPr>
        <p:spPr>
          <a:xfrm>
            <a:off x="1132703" y="1845734"/>
            <a:ext cx="4937760" cy="4274979"/>
          </a:xfrm>
        </p:spPr>
        <p:txBody>
          <a:bodyPr>
            <a:normAutofit fontScale="70000" lnSpcReduction="20000"/>
          </a:bodyPr>
          <a:lstStyle/>
          <a:p>
            <a:pPr marL="0" indent="0">
              <a:buNone/>
            </a:pPr>
            <a:r>
              <a:rPr lang="en-GB" b="1" dirty="0" smtClean="0"/>
              <a:t>Professor Martin Evans</a:t>
            </a:r>
            <a:r>
              <a:rPr lang="en-GB" dirty="0" smtClean="0"/>
              <a:t>, University of Manchester, Chair (Physical)</a:t>
            </a:r>
          </a:p>
          <a:p>
            <a:pPr marL="0" indent="0">
              <a:buNone/>
            </a:pPr>
            <a:r>
              <a:rPr lang="en-GB" b="1" dirty="0" smtClean="0"/>
              <a:t>Dr Pippa Chapman</a:t>
            </a:r>
            <a:r>
              <a:rPr lang="en-GB" dirty="0" smtClean="0"/>
              <a:t>, University of Leeds (Physical)</a:t>
            </a:r>
          </a:p>
          <a:p>
            <a:pPr marL="0" indent="0">
              <a:buNone/>
            </a:pPr>
            <a:r>
              <a:rPr lang="en-GB" b="1" dirty="0" smtClean="0"/>
              <a:t>Professor Klaus </a:t>
            </a:r>
            <a:r>
              <a:rPr lang="en-GB" b="1" dirty="0" err="1" smtClean="0"/>
              <a:t>Dodds</a:t>
            </a:r>
            <a:r>
              <a:rPr lang="en-GB" dirty="0" smtClean="0"/>
              <a:t>, Royal Holloway, University of London (Human)</a:t>
            </a:r>
          </a:p>
          <a:p>
            <a:pPr marL="0" indent="0">
              <a:buNone/>
            </a:pPr>
            <a:r>
              <a:rPr lang="en-GB" b="1" dirty="0" smtClean="0"/>
              <a:t>Professor Richard Harris</a:t>
            </a:r>
            <a:r>
              <a:rPr lang="en-GB" dirty="0" smtClean="0"/>
              <a:t>, University of Bristol (Human)</a:t>
            </a:r>
          </a:p>
          <a:p>
            <a:pPr marL="0" indent="0">
              <a:buNone/>
            </a:pPr>
            <a:r>
              <a:rPr lang="en-GB" b="1" dirty="0" smtClean="0"/>
              <a:t>Professor Anthony Long</a:t>
            </a:r>
            <a:r>
              <a:rPr lang="en-GB" dirty="0" smtClean="0"/>
              <a:t>, University of Durham (Physical)</a:t>
            </a:r>
          </a:p>
          <a:p>
            <a:pPr marL="0" indent="0">
              <a:buNone/>
            </a:pPr>
            <a:r>
              <a:rPr lang="en-GB" b="1" dirty="0" smtClean="0"/>
              <a:t>Dr Emma </a:t>
            </a:r>
            <a:r>
              <a:rPr lang="en-GB" b="1" dirty="0" err="1" smtClean="0"/>
              <a:t>Mawdsley</a:t>
            </a:r>
            <a:r>
              <a:rPr lang="en-GB" dirty="0" smtClean="0"/>
              <a:t>, University of Cambridge (Human)</a:t>
            </a:r>
          </a:p>
          <a:p>
            <a:pPr marL="0" indent="0">
              <a:buNone/>
            </a:pPr>
            <a:r>
              <a:rPr lang="en-GB" b="1" dirty="0" smtClean="0"/>
              <a:t>Professor Richard Phillips</a:t>
            </a:r>
            <a:r>
              <a:rPr lang="en-GB" dirty="0" smtClean="0"/>
              <a:t>, University of Sheffield (Human)</a:t>
            </a:r>
          </a:p>
        </p:txBody>
      </p:sp>
      <p:sp>
        <p:nvSpPr>
          <p:cNvPr id="5" name="Content Placeholder 4"/>
          <p:cNvSpPr>
            <a:spLocks noGrp="1"/>
          </p:cNvSpPr>
          <p:nvPr>
            <p:ph sz="half" idx="2"/>
          </p:nvPr>
        </p:nvSpPr>
        <p:spPr>
          <a:xfrm>
            <a:off x="6217920" y="1845734"/>
            <a:ext cx="4937760" cy="4274979"/>
          </a:xfrm>
        </p:spPr>
        <p:txBody>
          <a:bodyPr>
            <a:normAutofit fontScale="70000" lnSpcReduction="20000"/>
          </a:bodyPr>
          <a:lstStyle/>
          <a:p>
            <a:r>
              <a:rPr lang="en-GB" b="1" dirty="0"/>
              <a:t>Ms Bridget </a:t>
            </a:r>
            <a:r>
              <a:rPr lang="en-GB" b="1" dirty="0" err="1"/>
              <a:t>Oeppen</a:t>
            </a:r>
            <a:r>
              <a:rPr lang="en-GB" dirty="0"/>
              <a:t>, Hills Road 6th Form College, Cambridge</a:t>
            </a:r>
          </a:p>
          <a:p>
            <a:r>
              <a:rPr lang="en-GB" b="1" dirty="0"/>
              <a:t>Dr Alastair Owens</a:t>
            </a:r>
            <a:r>
              <a:rPr lang="en-GB" dirty="0"/>
              <a:t>, Queen Mary University of London (</a:t>
            </a:r>
            <a:r>
              <a:rPr lang="en-GB" dirty="0" smtClean="0"/>
              <a:t>Human)</a:t>
            </a:r>
            <a:endParaRPr lang="en-GB" dirty="0"/>
          </a:p>
          <a:p>
            <a:r>
              <a:rPr lang="en-GB" b="1" dirty="0"/>
              <a:t>Dr Ruth Weaver</a:t>
            </a:r>
            <a:r>
              <a:rPr lang="en-GB" dirty="0"/>
              <a:t>, Plymouth University (</a:t>
            </a:r>
            <a:r>
              <a:rPr lang="en-GB" dirty="0" smtClean="0"/>
              <a:t>Physical)</a:t>
            </a:r>
            <a:endParaRPr lang="en-GB" dirty="0"/>
          </a:p>
          <a:p>
            <a:r>
              <a:rPr lang="en-GB" b="1" dirty="0"/>
              <a:t>Dr Rita Gardner</a:t>
            </a:r>
            <a:r>
              <a:rPr lang="en-GB" dirty="0"/>
              <a:t>, Royal Geographical Society</a:t>
            </a:r>
          </a:p>
          <a:p>
            <a:r>
              <a:rPr lang="en-GB" b="1" dirty="0"/>
              <a:t>Mr Alan Kinder</a:t>
            </a:r>
            <a:r>
              <a:rPr lang="en-GB" dirty="0"/>
              <a:t>, Geographical Association</a:t>
            </a:r>
          </a:p>
          <a:p>
            <a:endParaRPr lang="en-GB" dirty="0" smtClean="0"/>
          </a:p>
          <a:p>
            <a:endParaRPr lang="en-GB" dirty="0" smtClean="0"/>
          </a:p>
          <a:p>
            <a:r>
              <a:rPr lang="en-GB" dirty="0" smtClean="0"/>
              <a:t>Content criteria writer:</a:t>
            </a:r>
            <a:br>
              <a:rPr lang="en-GB" dirty="0" smtClean="0"/>
            </a:br>
            <a:r>
              <a:rPr lang="en-GB" b="1" dirty="0" smtClean="0"/>
              <a:t>Prof </a:t>
            </a:r>
            <a:r>
              <a:rPr lang="en-GB" b="1" dirty="0"/>
              <a:t>Eleanor </a:t>
            </a:r>
            <a:r>
              <a:rPr lang="en-GB" b="1" dirty="0" err="1"/>
              <a:t>Rawling</a:t>
            </a:r>
            <a:r>
              <a:rPr lang="en-GB" dirty="0"/>
              <a:t>, University of Oxford</a:t>
            </a:r>
          </a:p>
          <a:p>
            <a:endParaRPr lang="en-GB" dirty="0"/>
          </a:p>
          <a:p>
            <a:endParaRPr lang="en-GB" dirty="0"/>
          </a:p>
        </p:txBody>
      </p:sp>
    </p:spTree>
    <p:extLst>
      <p:ext uri="{BB962C8B-B14F-4D97-AF65-F5344CB8AC3E}">
        <p14:creationId xmlns:p14="http://schemas.microsoft.com/office/powerpoint/2010/main" val="369972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Changing place, changing places</a:t>
            </a:r>
            <a:endParaRPr lang="en-GB" dirty="0">
              <a:solidFill>
                <a:schemeClr val="tx2"/>
              </a:solidFill>
            </a:endParaRPr>
          </a:p>
        </p:txBody>
      </p:sp>
      <p:sp>
        <p:nvSpPr>
          <p:cNvPr id="3" name="Content Placeholder 2"/>
          <p:cNvSpPr>
            <a:spLocks noGrp="1"/>
          </p:cNvSpPr>
          <p:nvPr>
            <p:ph idx="1"/>
          </p:nvPr>
        </p:nvSpPr>
        <p:spPr/>
        <p:txBody>
          <a:bodyPr>
            <a:normAutofit lnSpcReduction="10000"/>
          </a:bodyPr>
          <a:lstStyle/>
          <a:p>
            <a:r>
              <a:rPr lang="en-GB" dirty="0" smtClean="0"/>
              <a:t>Developing understanding of key concept in human geography: ‘place</a:t>
            </a:r>
            <a:r>
              <a:rPr lang="en-GB" dirty="0" smtClean="0"/>
              <a:t>’; </a:t>
            </a:r>
          </a:p>
          <a:p>
            <a:r>
              <a:rPr lang="en-GB" dirty="0" smtClean="0"/>
              <a:t>developing expertise </a:t>
            </a:r>
            <a:r>
              <a:rPr lang="en-GB" dirty="0" smtClean="0"/>
              <a:t>and </a:t>
            </a:r>
            <a:r>
              <a:rPr lang="en-GB" dirty="0" smtClean="0"/>
              <a:t>understanding of cultural geography: e.g. relationships between space and identity</a:t>
            </a:r>
            <a:endParaRPr lang="en-GB" dirty="0" smtClean="0"/>
          </a:p>
          <a:p>
            <a:r>
              <a:rPr lang="en-GB" dirty="0" smtClean="0"/>
              <a:t>Recent thinking about place has emphasised its ‘relational’ nature of place</a:t>
            </a:r>
          </a:p>
          <a:p>
            <a:r>
              <a:rPr lang="en-GB" dirty="0" smtClean="0"/>
              <a:t>Places are dynamic, changing over time and fundamentally shaped by their relationships to other places and spaces at a range of </a:t>
            </a:r>
            <a:r>
              <a:rPr lang="en-GB" dirty="0" smtClean="0"/>
              <a:t>scales</a:t>
            </a:r>
            <a:endParaRPr lang="en-GB" dirty="0" smtClean="0"/>
          </a:p>
          <a:p>
            <a:endParaRPr lang="en-GB" dirty="0"/>
          </a:p>
          <a:p>
            <a:r>
              <a:rPr lang="en-GB" dirty="0" smtClean="0"/>
              <a:t>E.G. </a:t>
            </a:r>
            <a:r>
              <a:rPr lang="en-GB" dirty="0" smtClean="0"/>
              <a:t>Doreen Massey ‘A global sense of place’</a:t>
            </a:r>
            <a:endParaRPr lang="en-GB" dirty="0"/>
          </a:p>
        </p:txBody>
      </p:sp>
      <p:pic>
        <p:nvPicPr>
          <p:cNvPr id="1026" name="Picture 2" descr="http://urbanculturalstudies.files.wordpress.com/2012/06/doreen_massey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9159" y="5277178"/>
            <a:ext cx="1902841" cy="158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13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chemeClr val="tx2"/>
                </a:solidFill>
              </a:rPr>
              <a:t>Four core themes:</a:t>
            </a:r>
            <a:r>
              <a:rPr lang="en-GB" dirty="0" smtClean="0">
                <a:solidFill>
                  <a:schemeClr val="tx2"/>
                </a:solidFill>
              </a:rPr>
              <a:t/>
            </a:r>
            <a:br>
              <a:rPr lang="en-GB" dirty="0" smtClean="0">
                <a:solidFill>
                  <a:schemeClr val="tx2"/>
                </a:solidFill>
              </a:rPr>
            </a:br>
            <a:r>
              <a:rPr lang="en-GB" dirty="0" smtClean="0">
                <a:solidFill>
                  <a:schemeClr val="tx2"/>
                </a:solidFill>
              </a:rPr>
              <a:t>4) Changing place, changing places</a:t>
            </a:r>
            <a:endParaRPr lang="en-GB" dirty="0">
              <a:solidFill>
                <a:schemeClr val="tx2"/>
              </a:solidFill>
            </a:endParaRPr>
          </a:p>
        </p:txBody>
      </p:sp>
      <p:sp>
        <p:nvSpPr>
          <p:cNvPr id="3" name="Content Placeholder 2"/>
          <p:cNvSpPr>
            <a:spLocks noGrp="1"/>
          </p:cNvSpPr>
          <p:nvPr>
            <p:ph idx="1"/>
          </p:nvPr>
        </p:nvSpPr>
        <p:spPr/>
        <p:txBody>
          <a:bodyPr>
            <a:normAutofit/>
          </a:bodyPr>
          <a:lstStyle/>
          <a:p>
            <a:pPr lvl="0"/>
            <a:r>
              <a:rPr lang="en-GB" dirty="0" smtClean="0"/>
              <a:t>Will require that </a:t>
            </a:r>
            <a:r>
              <a:rPr lang="en-GB" dirty="0"/>
              <a:t>students undertake study of the way in which </a:t>
            </a:r>
            <a:r>
              <a:rPr lang="en-GB" dirty="0" smtClean="0"/>
              <a:t>relationships</a:t>
            </a:r>
            <a:r>
              <a:rPr lang="en-GB" dirty="0"/>
              <a:t>, connections, </a:t>
            </a:r>
            <a:r>
              <a:rPr lang="en-GB" dirty="0" smtClean="0"/>
              <a:t>meaning and representation </a:t>
            </a:r>
            <a:r>
              <a:rPr lang="en-GB" dirty="0"/>
              <a:t>affect continuity and change in the nature of places and our understanding of place</a:t>
            </a:r>
            <a:r>
              <a:rPr lang="en-GB" dirty="0" smtClean="0"/>
              <a:t>.</a:t>
            </a:r>
          </a:p>
          <a:p>
            <a:pPr lvl="0"/>
            <a:r>
              <a:rPr lang="en-GB" dirty="0" smtClean="0"/>
              <a:t>Choose </a:t>
            </a:r>
            <a:r>
              <a:rPr lang="en-GB" u="sng" dirty="0" smtClean="0"/>
              <a:t>one</a:t>
            </a:r>
            <a:r>
              <a:rPr lang="en-GB" dirty="0" smtClean="0"/>
              <a:t> of:</a:t>
            </a:r>
          </a:p>
          <a:p>
            <a:pPr marL="749808" lvl="1" indent="-457200">
              <a:buFont typeface="+mj-lt"/>
              <a:buAutoNum type="arabicPeriod"/>
            </a:pPr>
            <a:r>
              <a:rPr lang="en-GB" sz="2000" dirty="0"/>
              <a:t>Changing demographic and cultural characteristics </a:t>
            </a:r>
          </a:p>
          <a:p>
            <a:pPr marL="749808" lvl="1" indent="-457200">
              <a:buFont typeface="+mj-lt"/>
              <a:buAutoNum type="arabicPeriod"/>
            </a:pPr>
            <a:r>
              <a:rPr lang="en-GB" sz="2000" dirty="0"/>
              <a:t>Economic </a:t>
            </a:r>
            <a:r>
              <a:rPr lang="en-GB" sz="2000" dirty="0" smtClean="0"/>
              <a:t>change and social inequalities</a:t>
            </a:r>
            <a:endParaRPr lang="en-GB" sz="2000" dirty="0"/>
          </a:p>
          <a:p>
            <a:pPr marL="749808" lvl="1" indent="-457200">
              <a:buFont typeface="+mj-lt"/>
              <a:buAutoNum type="arabicPeriod"/>
            </a:pPr>
            <a:r>
              <a:rPr lang="en-GB" sz="2000" dirty="0"/>
              <a:t>Food production, circulation and consumption </a:t>
            </a:r>
          </a:p>
          <a:p>
            <a:endParaRPr lang="en-GB" dirty="0"/>
          </a:p>
        </p:txBody>
      </p:sp>
      <p:pic>
        <p:nvPicPr>
          <p:cNvPr id="2050" name="Picture 2" descr="http://www.prospectmagazine.co.uk/wp-content/uploads/2012/07/197_opinions_lamb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725" y="3298586"/>
            <a:ext cx="3582324" cy="268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325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6153</TotalTime>
  <Words>1330</Words>
  <Application>Microsoft Office PowerPoint</Application>
  <PresentationFormat>Widescreen</PresentationFormat>
  <Paragraphs>122</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 Unicode MS</vt:lpstr>
      <vt:lpstr>Arial</vt:lpstr>
      <vt:lpstr>Calibri</vt:lpstr>
      <vt:lpstr>Calibri Light</vt:lpstr>
      <vt:lpstr>Office Theme</vt:lpstr>
      <vt:lpstr>PowerPoint Presentation</vt:lpstr>
      <vt:lpstr>Doreen Massey 3 January 1944 – 11 March 2016 </vt:lpstr>
      <vt:lpstr>PowerPoint Presentation</vt:lpstr>
      <vt:lpstr>'It is impossible to begin thinking about Kilburn High Road (North London) without bringing into play half the world and a considerable amount of British imperial history’</vt:lpstr>
      <vt:lpstr>Reforming A-Level Geography</vt:lpstr>
      <vt:lpstr>A-Level Content Advisory Boards</vt:lpstr>
      <vt:lpstr>ALCAB Geography Panel</vt:lpstr>
      <vt:lpstr>Changing place, changing places</vt:lpstr>
      <vt:lpstr>Four core themes: 4) Changing place, changing places</vt:lpstr>
      <vt:lpstr>Continued/- 4) Changing place, changing places</vt:lpstr>
      <vt:lpstr>PowerPoint Presentation</vt:lpstr>
      <vt:lpstr>Fieldwork</vt:lpstr>
      <vt:lpstr>Independent Investigation (A level only)</vt:lpstr>
      <vt:lpstr>Geographical Skills</vt:lpstr>
      <vt:lpstr>Investigating changing place in East London</vt:lpstr>
      <vt:lpstr>Fieldwork for new A Level and GCSE specifications</vt:lpstr>
      <vt:lpstr>Our aims…</vt:lpstr>
    </vt:vector>
  </TitlesOfParts>
  <Company>QMUL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 Owens</dc:creator>
  <cp:lastModifiedBy>AJ Owens</cp:lastModifiedBy>
  <cp:revision>15</cp:revision>
  <dcterms:created xsi:type="dcterms:W3CDTF">2016-03-11T10:49:51Z</dcterms:created>
  <dcterms:modified xsi:type="dcterms:W3CDTF">2016-03-15T17:22:53Z</dcterms:modified>
</cp:coreProperties>
</file>