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5" r:id="rId3"/>
    <p:sldId id="258" r:id="rId4"/>
    <p:sldId id="276" r:id="rId5"/>
    <p:sldId id="259" r:id="rId6"/>
    <p:sldId id="277" r:id="rId7"/>
    <p:sldId id="271" r:id="rId8"/>
    <p:sldId id="260" r:id="rId9"/>
    <p:sldId id="273" r:id="rId10"/>
    <p:sldId id="268" r:id="rId11"/>
    <p:sldId id="274" r:id="rId12"/>
    <p:sldId id="261" r:id="rId13"/>
    <p:sldId id="262" r:id="rId14"/>
    <p:sldId id="265" r:id="rId15"/>
    <p:sldId id="278" r:id="rId16"/>
    <p:sldId id="266" r:id="rId1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Amis" initials="KA" lastIdx="1" clrIdx="0">
    <p:extLst>
      <p:ext uri="{19B8F6BF-5375-455C-9EA6-DF929625EA0E}">
        <p15:presenceInfo xmlns:p15="http://schemas.microsoft.com/office/powerpoint/2012/main" userId="3e8b655dc463ab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7" autoAdjust="0"/>
    <p:restoredTop sz="69319" autoAdjust="0"/>
  </p:normalViewPr>
  <p:slideViewPr>
    <p:cSldViewPr snapToGrid="0">
      <p:cViewPr varScale="1">
        <p:scale>
          <a:sx n="110" d="100"/>
          <a:sy n="110" d="100"/>
        </p:scale>
        <p:origin x="2184" y="11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5988EF9-6505-403A-A9A6-C91E4264CB2A}" type="datetimeFigureOut">
              <a:rPr lang="en-GB" smtClean="0"/>
              <a:t>09/09/2019</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7AF4FFB-AF7D-4E33-9153-A22A42F65084}" type="slidenum">
              <a:rPr lang="en-GB" smtClean="0"/>
              <a:t>‹#›</a:t>
            </a:fld>
            <a:endParaRPr lang="en-GB"/>
          </a:p>
        </p:txBody>
      </p:sp>
    </p:spTree>
    <p:extLst>
      <p:ext uri="{BB962C8B-B14F-4D97-AF65-F5344CB8AC3E}">
        <p14:creationId xmlns:p14="http://schemas.microsoft.com/office/powerpoint/2010/main" val="42634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iverchessassociation.co.uk/"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qmul.ac.uk/chesswatch/educational-resources/glossary/" TargetMode="External"/><Relationship Id="rId4" Type="http://schemas.openxmlformats.org/officeDocument/2006/relationships/hyperlink" Target="https://www.chilternsaonb.org/about-chilterns/chalk-streams/chalk-streams-project.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qmul.ac.uk/chesswatch/water-quality-senso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Brown_trou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assets.wwf.org.uk/downloads/wwf_chalkstreamreport_final_lr.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riverstrust.org/2019/06/07/river-groups-call-for-water-restrictions-now-as-drought-conditions-threaten-southern-chalk-stream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nic.org.uk/wp-content/uploads/NIC-Preparing-for-a-Drier-Future-26-April-2018.pdf" TargetMode="External"/><Relationship Id="rId5" Type="http://schemas.openxmlformats.org/officeDocument/2006/relationships/hyperlink" Target="http://abingdonreservoir.org.uk/index.html" TargetMode="External"/><Relationship Id="rId4" Type="http://schemas.openxmlformats.org/officeDocument/2006/relationships/hyperlink" Target="https://corporate.thameswater.co.uk/-/media/Site-Content/Your-water-future-2018/WRMP-Glossy.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ffinitywater.co.uk/water-cycle.aspx"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riverchessassociation.co.uk/water-cycle.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qmul.ac.uk/chesswatc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hilternsaonb.org/news/350/19/River-Groups-call-for-water-restrictions-now-as-drought-conditions-threaten-southern-chalk-stream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hilternsaonb.org/explore-enjoy/getting-here.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qmul.ac.uk/chesswatch/educational-resources/educational-post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qmul.ac.uk/chesswatch/interactive-map-of-river-ches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riverchessassociation.co.u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ptes.org/index.php?page=15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credit: </a:t>
            </a:r>
            <a:r>
              <a:rPr lang="en-GB" dirty="0" smtClean="0"/>
              <a:t>Allen </a:t>
            </a:r>
            <a:r>
              <a:rPr lang="en-GB" dirty="0" err="1" smtClean="0"/>
              <a:t>Beechey</a:t>
            </a:r>
            <a:r>
              <a:rPr lang="en-GB" dirty="0" smtClean="0"/>
              <a:t> @ Chilterns </a:t>
            </a:r>
            <a:r>
              <a:rPr lang="en-GB" dirty="0"/>
              <a:t>C</a:t>
            </a:r>
            <a:r>
              <a:rPr lang="en-GB" dirty="0" smtClean="0"/>
              <a:t>halk Streams </a:t>
            </a:r>
            <a:r>
              <a:rPr lang="en-GB" dirty="0"/>
              <a:t>P</a:t>
            </a:r>
            <a:r>
              <a:rPr lang="en-GB" dirty="0" smtClean="0"/>
              <a:t>roject </a:t>
            </a:r>
            <a:endParaRPr lang="en-GB" dirty="0"/>
          </a:p>
        </p:txBody>
      </p:sp>
      <p:sp>
        <p:nvSpPr>
          <p:cNvPr id="4" name="Slide Number Placeholder 3"/>
          <p:cNvSpPr>
            <a:spLocks noGrp="1"/>
          </p:cNvSpPr>
          <p:nvPr>
            <p:ph type="sldNum" sz="quarter" idx="5"/>
          </p:nvPr>
        </p:nvSpPr>
        <p:spPr/>
        <p:txBody>
          <a:bodyPr/>
          <a:lstStyle/>
          <a:p>
            <a:fld id="{97AF4FFB-AF7D-4E33-9153-A22A42F65084}" type="slidenum">
              <a:rPr lang="en-GB" smtClean="0"/>
              <a:t>1</a:t>
            </a:fld>
            <a:endParaRPr lang="en-GB"/>
          </a:p>
        </p:txBody>
      </p:sp>
    </p:spTree>
    <p:extLst>
      <p:ext uri="{BB962C8B-B14F-4D97-AF65-F5344CB8AC3E}">
        <p14:creationId xmlns:p14="http://schemas.microsoft.com/office/powerpoint/2010/main" val="287894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have installed four sensors into the River Chess. Each sensor will continuously record selected water quality indicators at thirty-minute intervals. This </a:t>
            </a:r>
            <a:r>
              <a:rPr lang="en-GB" sz="1200" b="0" i="0" kern="1200" dirty="0" smtClean="0">
                <a:solidFill>
                  <a:schemeClr val="tx1"/>
                </a:solidFill>
                <a:effectLst/>
                <a:latin typeface="+mn-lt"/>
                <a:ea typeface="+mn-ea"/>
                <a:cs typeface="+mn-cs"/>
              </a:rPr>
              <a:t>data </a:t>
            </a:r>
            <a:r>
              <a:rPr lang="en-GB" sz="1200" b="0" i="0" kern="1200" dirty="0">
                <a:solidFill>
                  <a:schemeClr val="tx1"/>
                </a:solidFill>
                <a:effectLst/>
                <a:latin typeface="+mn-lt"/>
                <a:ea typeface="+mn-ea"/>
                <a:cs typeface="+mn-cs"/>
              </a:rPr>
              <a:t>will be used by the </a:t>
            </a:r>
            <a:r>
              <a:rPr lang="en-GB" sz="1200" b="0" i="0" kern="1200" dirty="0">
                <a:solidFill>
                  <a:schemeClr val="tx1"/>
                </a:solidFill>
                <a:effectLst/>
                <a:latin typeface="+mn-lt"/>
                <a:ea typeface="+mn-ea"/>
                <a:cs typeface="+mn-cs"/>
                <a:hlinkClick r:id="rId3" tooltip="River Chess Association website"/>
              </a:rPr>
              <a:t>River Chess Association</a:t>
            </a:r>
            <a:r>
              <a:rPr lang="en-GB" sz="1200" b="0" i="0" kern="1200" dirty="0">
                <a:solidFill>
                  <a:schemeClr val="tx1"/>
                </a:solidFill>
                <a:effectLst/>
                <a:latin typeface="+mn-lt"/>
                <a:ea typeface="+mn-ea"/>
                <a:cs typeface="+mn-cs"/>
              </a:rPr>
              <a:t> and </a:t>
            </a:r>
            <a:r>
              <a:rPr lang="en-GB" sz="1200" b="0" i="0" kern="1200" dirty="0">
                <a:solidFill>
                  <a:schemeClr val="tx1"/>
                </a:solidFill>
                <a:effectLst/>
                <a:latin typeface="+mn-lt"/>
                <a:ea typeface="+mn-ea"/>
                <a:cs typeface="+mn-cs"/>
                <a:hlinkClick r:id="rId4" tooltip="Chilterns Chalk Streams Project website"/>
              </a:rPr>
              <a:t>Chilterns Chalk Streams Project</a:t>
            </a:r>
            <a:r>
              <a:rPr lang="en-GB" sz="1200" b="0" i="0" kern="1200" dirty="0">
                <a:solidFill>
                  <a:schemeClr val="tx1"/>
                </a:solidFill>
                <a:effectLst/>
                <a:latin typeface="+mn-lt"/>
                <a:ea typeface="+mn-ea"/>
                <a:cs typeface="+mn-cs"/>
              </a:rPr>
              <a:t> to help them understand the threats to the animals, plants and fish in the river that are caused by human activities in the </a:t>
            </a:r>
            <a:r>
              <a:rPr lang="en-GB" sz="1200" b="0" i="0" kern="1200" dirty="0">
                <a:solidFill>
                  <a:schemeClr val="tx1"/>
                </a:solidFill>
                <a:effectLst/>
                <a:latin typeface="+mn-lt"/>
                <a:ea typeface="+mn-ea"/>
                <a:cs typeface="+mn-cs"/>
                <a:hlinkClick r:id="rId5"/>
              </a:rPr>
              <a:t>river catchment</a:t>
            </a: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Click on each of the indicators to go to the webpage  with further detail about what the sensors are measuring. </a:t>
            </a:r>
            <a:endParaRPr lang="en-GB"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The River</a:t>
            </a:r>
            <a:r>
              <a:rPr lang="en-US" baseline="0" dirty="0" smtClean="0"/>
              <a:t> Chess Association has a team of trained volunteers monitoring fly life on the River Chess</a:t>
            </a:r>
            <a:endParaRPr lang="en-GB" dirty="0"/>
          </a:p>
        </p:txBody>
      </p:sp>
      <p:sp>
        <p:nvSpPr>
          <p:cNvPr id="4" name="Slide Number Placeholder 3"/>
          <p:cNvSpPr>
            <a:spLocks noGrp="1"/>
          </p:cNvSpPr>
          <p:nvPr>
            <p:ph type="sldNum" sz="quarter" idx="5"/>
          </p:nvPr>
        </p:nvSpPr>
        <p:spPr/>
        <p:txBody>
          <a:bodyPr/>
          <a:lstStyle/>
          <a:p>
            <a:fld id="{97AF4FFB-AF7D-4E33-9153-A22A42F65084}" type="slidenum">
              <a:rPr lang="en-GB" smtClean="0"/>
              <a:t>10</a:t>
            </a:fld>
            <a:endParaRPr lang="en-GB"/>
          </a:p>
        </p:txBody>
      </p:sp>
    </p:spTree>
    <p:extLst>
      <p:ext uri="{BB962C8B-B14F-4D97-AF65-F5344CB8AC3E}">
        <p14:creationId xmlns:p14="http://schemas.microsoft.com/office/powerpoint/2010/main" val="147405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could use this sheet as an activity sheet for your students. The answers appear on the next slide. All the information to answer this is available on the </a:t>
            </a:r>
            <a:r>
              <a:rPr lang="en-GB" dirty="0" err="1" smtClean="0"/>
              <a:t>Chesswatch</a:t>
            </a:r>
            <a:r>
              <a:rPr lang="en-GB" dirty="0" smtClean="0"/>
              <a:t> pages here:</a:t>
            </a:r>
            <a:r>
              <a:rPr lang="en-GB" baseline="0" dirty="0" smtClean="0"/>
              <a:t> </a:t>
            </a:r>
            <a:r>
              <a:rPr lang="en-GB" dirty="0" smtClean="0">
                <a:hlinkClick r:id="rId3"/>
              </a:rPr>
              <a:t>https://www.qmul.ac.uk/chesswatch/water-quality-sensors/</a:t>
            </a:r>
            <a:endParaRPr lang="en-GB" dirty="0" smtClean="0"/>
          </a:p>
          <a:p>
            <a:endParaRPr lang="en-GB" dirty="0"/>
          </a:p>
        </p:txBody>
      </p:sp>
      <p:sp>
        <p:nvSpPr>
          <p:cNvPr id="4" name="Slide Number Placeholder 3"/>
          <p:cNvSpPr>
            <a:spLocks noGrp="1"/>
          </p:cNvSpPr>
          <p:nvPr>
            <p:ph type="sldNum" sz="quarter" idx="5"/>
          </p:nvPr>
        </p:nvSpPr>
        <p:spPr/>
        <p:txBody>
          <a:bodyPr/>
          <a:lstStyle/>
          <a:p>
            <a:fld id="{97AF4FFB-AF7D-4E33-9153-A22A42F65084}" type="slidenum">
              <a:rPr lang="en-GB" smtClean="0"/>
              <a:t>11</a:t>
            </a:fld>
            <a:endParaRPr lang="en-GB"/>
          </a:p>
        </p:txBody>
      </p:sp>
    </p:spTree>
    <p:extLst>
      <p:ext uri="{BB962C8B-B14F-4D97-AF65-F5344CB8AC3E}">
        <p14:creationId xmlns:p14="http://schemas.microsoft.com/office/powerpoint/2010/main" val="137287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Brown trout - </a:t>
            </a:r>
            <a:r>
              <a:rPr lang="en-GB" dirty="0">
                <a:hlinkClick r:id="rId3"/>
              </a:rPr>
              <a:t>https://en.wikipedia.org/wiki/Brown_trout</a:t>
            </a:r>
            <a:endParaRPr lang="en-GB" dirty="0"/>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smtClean="0">
                <a:solidFill>
                  <a:schemeClr val="tx1"/>
                </a:solidFill>
                <a:effectLst/>
                <a:latin typeface="+mn-lt"/>
                <a:ea typeface="+mn-ea"/>
                <a:cs typeface="+mn-cs"/>
              </a:rPr>
              <a:t>‘The Environment Agency’s ‘Reason For Failure’ database (2013)</a:t>
            </a:r>
            <a:r>
              <a:rPr lang="en-GB" sz="1200" b="0" i="1" kern="1200" baseline="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was reviewed analysing the data for the failing chalk stream water bodies. It can be incredibly difficult to confirm the Reason for Failure, particularly in relation to diffuse pressures; data on Reasons for Failure was available for three-quarters of chalk stream water bodies. Analysis of the primary Reason for Failure for each chalk stream water body showed the main pressures to be (figures rounded to nearest whole %): • Physical modifications – including barriers to fish passage, urban and rural structures, and land drainage were recorded as the primary reason for failure for 34% of failing chalk streams. • Groundwater and surface water abstraction – 24% • Sewage pollution – 14% • Agricultural pollution caused by run-off of sediment, pesticides, manure and fertilisers – 10% • Urban diffuse pollution – 6% • Invasive species – 2% • Other – 9%.’</a:t>
            </a:r>
            <a:endParaRPr lang="en-GB" sz="1200" b="0" kern="1200" dirty="0" smtClean="0">
              <a:solidFill>
                <a:schemeClr val="tx1"/>
              </a:solidFill>
              <a:effectLst/>
              <a:latin typeface="+mn-lt"/>
              <a:ea typeface="+mn-ea"/>
              <a:cs typeface="+mn-cs"/>
            </a:endParaRPr>
          </a:p>
          <a:p>
            <a:endParaRPr lang="en-US" dirty="0" smtClean="0"/>
          </a:p>
          <a:p>
            <a:r>
              <a:rPr lang="en-GB" sz="1200" b="0" i="0" kern="1200" dirty="0" smtClean="0">
                <a:solidFill>
                  <a:schemeClr val="tx1"/>
                </a:solidFill>
                <a:effectLst/>
                <a:latin typeface="+mn-lt"/>
                <a:ea typeface="+mn-ea"/>
                <a:cs typeface="+mn-cs"/>
              </a:rPr>
              <a:t>From:</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WWF-UK The State of England’s Chalk Streams - page 31 which can be downloaded at</a:t>
            </a:r>
            <a:r>
              <a:rPr lang="en-GB" sz="1200" b="0" i="0" kern="1200" baseline="0" dirty="0" smtClean="0">
                <a:solidFill>
                  <a:schemeClr val="tx1"/>
                </a:solidFill>
                <a:effectLst/>
                <a:latin typeface="+mn-lt"/>
                <a:ea typeface="+mn-ea"/>
                <a:cs typeface="+mn-cs"/>
              </a:rPr>
              <a:t> </a:t>
            </a:r>
            <a:r>
              <a:rPr lang="en-GB" sz="1200" b="0" i="0" u="sng" kern="1200" dirty="0" smtClean="0">
                <a:solidFill>
                  <a:schemeClr val="tx1"/>
                </a:solidFill>
                <a:effectLst/>
                <a:latin typeface="+mn-lt"/>
                <a:ea typeface="+mn-ea"/>
                <a:cs typeface="+mn-cs"/>
                <a:hlinkClick r:id="rId4"/>
              </a:rPr>
              <a:t>http://assets.wwf.org.uk/downloads/wwf_chalkstreamreport_final_lr.pdf</a:t>
            </a:r>
            <a:endParaRPr lang="en-GB" dirty="0"/>
          </a:p>
        </p:txBody>
      </p:sp>
      <p:sp>
        <p:nvSpPr>
          <p:cNvPr id="4" name="Slide Number Placeholder 3"/>
          <p:cNvSpPr>
            <a:spLocks noGrp="1"/>
          </p:cNvSpPr>
          <p:nvPr>
            <p:ph type="sldNum" sz="quarter" idx="5"/>
          </p:nvPr>
        </p:nvSpPr>
        <p:spPr/>
        <p:txBody>
          <a:bodyPr/>
          <a:lstStyle/>
          <a:p>
            <a:fld id="{97AF4FFB-AF7D-4E33-9153-A22A42F65084}" type="slidenum">
              <a:rPr lang="en-GB" smtClean="0"/>
              <a:t>12</a:t>
            </a:fld>
            <a:endParaRPr lang="en-GB"/>
          </a:p>
        </p:txBody>
      </p:sp>
    </p:spTree>
    <p:extLst>
      <p:ext uri="{BB962C8B-B14F-4D97-AF65-F5344CB8AC3E}">
        <p14:creationId xmlns:p14="http://schemas.microsoft.com/office/powerpoint/2010/main" val="202857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Brainstorm the different</a:t>
            </a:r>
            <a:r>
              <a:rPr lang="en-US" b="1" baseline="0" dirty="0" smtClean="0"/>
              <a:t> human activities that disrupt the drainage basin:</a:t>
            </a:r>
            <a:endParaRPr lang="en-GB" b="1" dirty="0" smtClean="0"/>
          </a:p>
          <a:p>
            <a:endParaRPr lang="en-GB" b="1" dirty="0" smtClean="0"/>
          </a:p>
          <a:p>
            <a:r>
              <a:rPr lang="en-GB" b="1" dirty="0" smtClean="0"/>
              <a:t>Abstraction</a:t>
            </a:r>
            <a:r>
              <a:rPr lang="en-GB" dirty="0" smtClean="0"/>
              <a:t> </a:t>
            </a:r>
            <a:endParaRPr lang="en-GB" dirty="0"/>
          </a:p>
          <a:p>
            <a:r>
              <a:rPr lang="en-GB" b="1" dirty="0" smtClean="0"/>
              <a:t>Domestic</a:t>
            </a:r>
            <a:r>
              <a:rPr lang="en-GB" b="1" baseline="0" dirty="0" smtClean="0"/>
              <a:t> water use including sewage</a:t>
            </a:r>
            <a:r>
              <a:rPr lang="en-GB" dirty="0" smtClean="0"/>
              <a:t> </a:t>
            </a:r>
          </a:p>
          <a:p>
            <a:r>
              <a:rPr lang="en-GB" b="1" dirty="0" smtClean="0"/>
              <a:t>Urban </a:t>
            </a:r>
            <a:r>
              <a:rPr lang="en-GB" b="1" dirty="0"/>
              <a:t>growth </a:t>
            </a:r>
            <a:r>
              <a:rPr lang="en-GB" dirty="0" smtClean="0"/>
              <a:t>including </a:t>
            </a:r>
            <a:r>
              <a:rPr lang="en-GB" dirty="0"/>
              <a:t>urban </a:t>
            </a:r>
            <a:r>
              <a:rPr lang="en-GB" dirty="0" smtClean="0"/>
              <a:t>runoff, </a:t>
            </a:r>
            <a:r>
              <a:rPr lang="en-GB" dirty="0"/>
              <a:t>flood risk from higher runoff </a:t>
            </a:r>
          </a:p>
          <a:p>
            <a:r>
              <a:rPr lang="en-GB" b="1" dirty="0" smtClean="0"/>
              <a:t>Roads</a:t>
            </a:r>
            <a:r>
              <a:rPr lang="en-GB" b="1" baseline="0" dirty="0" smtClean="0"/>
              <a:t> </a:t>
            </a:r>
          </a:p>
          <a:p>
            <a:r>
              <a:rPr lang="en-GB" b="1" dirty="0" smtClean="0"/>
              <a:t>Channelling </a:t>
            </a:r>
            <a:r>
              <a:rPr lang="en-GB" b="1" dirty="0"/>
              <a:t>and changes to river course:  </a:t>
            </a:r>
            <a:r>
              <a:rPr lang="en-GB" b="0" dirty="0"/>
              <a:t>speeds water movement through drainage basin, reduces friction, increases velocity, impermeable surfaces increase surface water flow and </a:t>
            </a:r>
            <a:r>
              <a:rPr lang="en-GB" b="0" dirty="0" smtClean="0"/>
              <a:t>runoff. </a:t>
            </a:r>
            <a:r>
              <a:rPr lang="en-GB" b="0" dirty="0"/>
              <a:t>Potential flood risk downstream</a:t>
            </a:r>
          </a:p>
          <a:p>
            <a:endParaRPr lang="en-US" dirty="0" smtClean="0"/>
          </a:p>
          <a:p>
            <a:r>
              <a:rPr lang="en-US" dirty="0" smtClean="0"/>
              <a:t>Also: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Industrial pressures</a:t>
            </a:r>
            <a:r>
              <a:rPr lang="en-GB" dirty="0" smtClean="0"/>
              <a:t>: Increased abstraction, chemical pollution, thermal pollution, herbicide and fertiliser pollution </a:t>
            </a:r>
          </a:p>
          <a:p>
            <a:endParaRPr lang="en-GB" dirty="0"/>
          </a:p>
        </p:txBody>
      </p:sp>
      <p:sp>
        <p:nvSpPr>
          <p:cNvPr id="4" name="Slide Number Placeholder 3"/>
          <p:cNvSpPr>
            <a:spLocks noGrp="1"/>
          </p:cNvSpPr>
          <p:nvPr>
            <p:ph type="sldNum" sz="quarter" idx="5"/>
          </p:nvPr>
        </p:nvSpPr>
        <p:spPr/>
        <p:txBody>
          <a:bodyPr/>
          <a:lstStyle/>
          <a:p>
            <a:fld id="{97AF4FFB-AF7D-4E33-9153-A22A42F65084}" type="slidenum">
              <a:rPr lang="en-GB" smtClean="0"/>
              <a:t>13</a:t>
            </a:fld>
            <a:endParaRPr lang="en-GB"/>
          </a:p>
        </p:txBody>
      </p:sp>
    </p:spTree>
    <p:extLst>
      <p:ext uri="{BB962C8B-B14F-4D97-AF65-F5344CB8AC3E}">
        <p14:creationId xmlns:p14="http://schemas.microsoft.com/office/powerpoint/2010/main" val="46992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Notes to assist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Climate change</a:t>
            </a:r>
            <a:r>
              <a:rPr lang="en-GB" dirty="0" smtClean="0"/>
              <a:t>:  </a:t>
            </a:r>
            <a:r>
              <a:rPr lang="en-GB" sz="1200" b="0" kern="1200" dirty="0" smtClean="0">
                <a:solidFill>
                  <a:schemeClr val="tx1"/>
                </a:solidFill>
                <a:effectLst/>
                <a:latin typeface="+mn-lt"/>
                <a:ea typeface="+mn-ea"/>
                <a:cs typeface="+mn-cs"/>
              </a:rPr>
              <a:t>see </a:t>
            </a:r>
            <a:r>
              <a:rPr lang="en-GB" dirty="0" smtClean="0">
                <a:hlinkClick r:id="rId3"/>
              </a:rPr>
              <a:t>https://www.theriverstrust.org/2019/06/07/river-groups-call-for-water-restrictions-now-as-drought-conditions-threaten-southern-chalk-streams/</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River Chess in Chesham dry 50% of time in past 6 years despite record wet winters in 2012 and 2014. Since then we have had very dry winters.</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With hotter temperatures more common this drives up demand for water.</a:t>
            </a:r>
            <a:r>
              <a:rPr lang="en-GB" sz="1200" b="0" kern="1200" baseline="0" dirty="0" smtClean="0">
                <a:solidFill>
                  <a:schemeClr val="tx1"/>
                </a:solidFill>
                <a:effectLst/>
                <a:latin typeface="+mn-lt"/>
                <a:ea typeface="+mn-ea"/>
                <a:cs typeface="+mn-cs"/>
              </a:rPr>
              <a:t> Hotter temperatures also </a:t>
            </a:r>
            <a:r>
              <a:rPr lang="en-GB" sz="1200" b="0" kern="1200" dirty="0" smtClean="0">
                <a:solidFill>
                  <a:schemeClr val="tx1"/>
                </a:solidFill>
                <a:effectLst/>
                <a:latin typeface="+mn-lt"/>
                <a:ea typeface="+mn-ea"/>
                <a:cs typeface="+mn-cs"/>
              </a:rPr>
              <a:t>increases evapotranspiration and makes rainfall less reliable</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more storms and less drizzle which increases runoff and decreases aquifer recharge). Coupled with rising population growth and increasing demand for water</a:t>
            </a:r>
            <a:r>
              <a:rPr lang="en-GB" sz="1200" b="0" kern="1200" baseline="0" dirty="0" smtClean="0">
                <a:solidFill>
                  <a:schemeClr val="tx1"/>
                </a:solidFill>
                <a:effectLst/>
                <a:latin typeface="+mn-lt"/>
                <a:ea typeface="+mn-ea"/>
                <a:cs typeface="+mn-cs"/>
              </a:rPr>
              <a:t> this</a:t>
            </a:r>
            <a:r>
              <a:rPr lang="en-GB" sz="1200" b="0" kern="1200" dirty="0" smtClean="0">
                <a:solidFill>
                  <a:schemeClr val="tx1"/>
                </a:solidFill>
                <a:effectLst/>
                <a:latin typeface="+mn-lt"/>
                <a:ea typeface="+mn-ea"/>
                <a:cs typeface="+mn-cs"/>
              </a:rPr>
              <a:t> creates a crisis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Supply and Demand: </a:t>
            </a:r>
            <a:r>
              <a:rPr lang="en-GB" dirty="0" smtClean="0"/>
              <a:t>See page 4 of </a:t>
            </a:r>
            <a:r>
              <a:rPr lang="en-GB" dirty="0" smtClean="0">
                <a:hlinkClick r:id="rId4"/>
              </a:rPr>
              <a:t>https://corporate.thameswater.co.uk/-/media/Site-Content/Your-water-future-2018/WRMP-Glossy.pdf</a:t>
            </a:r>
            <a:r>
              <a:rPr lang="en-GB" dirty="0" smtClean="0"/>
              <a:t> for information about population</a:t>
            </a:r>
            <a:r>
              <a:rPr lang="en-GB" baseline="0" dirty="0" smtClean="0"/>
              <a:t> growth and future water demand in the Thames region. See page 12 for water supply options under consideration (including increasing reservoir storage).</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Storage capacity:</a:t>
            </a:r>
            <a:r>
              <a:rPr lang="en-GB" b="1" baseline="0" dirty="0" smtClean="0"/>
              <a:t> </a:t>
            </a:r>
            <a:r>
              <a:rPr lang="en-GB" b="0" baseline="0" dirty="0" smtClean="0"/>
              <a:t>Plans for future water supply from Thames and Affinity Water include a reservoir storage for water supply. These plans are contested by some public groups. See </a:t>
            </a:r>
            <a:r>
              <a:rPr lang="en-GB" dirty="0" smtClean="0">
                <a:hlinkClick r:id="rId5"/>
              </a:rPr>
              <a:t>http://abingdonreservoir.org.uk/index.html</a:t>
            </a:r>
            <a:r>
              <a:rPr lang="en-GB" dirty="0" smtClean="0"/>
              <a:t> for an alternative</a:t>
            </a:r>
            <a:r>
              <a:rPr lang="en-GB" baseline="0" dirty="0" smtClean="0"/>
              <a:t> viewpoint.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Water infrastructure - </a:t>
            </a:r>
            <a:r>
              <a:rPr lang="en-GB" b="0" dirty="0" smtClean="0"/>
              <a:t>See page 4</a:t>
            </a:r>
            <a:r>
              <a:rPr lang="en-GB" b="0" baseline="0" dirty="0" smtClean="0"/>
              <a:t> of </a:t>
            </a:r>
            <a:r>
              <a:rPr lang="en-GB" dirty="0" smtClean="0">
                <a:hlinkClick r:id="rId6"/>
              </a:rPr>
              <a:t>https://www.nic.org.uk/wp-content/uploads/NIC-Preparing-for-a-Drier-Future-26-April-2018.pdf</a:t>
            </a:r>
            <a:r>
              <a:rPr lang="en-GB" dirty="0" smtClean="0"/>
              <a:t> for a useful infographic.</a:t>
            </a:r>
            <a:r>
              <a:rPr lang="en-GB" baseline="0" dirty="0" smtClean="0"/>
              <a:t> This report </a:t>
            </a:r>
            <a:r>
              <a:rPr lang="en-GB" dirty="0" smtClean="0"/>
              <a:t>looks at creating drought resilience by reducing leakage, reducing demand and improving flexibility of supply by water transfer and increased storage options . All based on significant investment across the water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5"/>
          </p:nvPr>
        </p:nvSpPr>
        <p:spPr/>
        <p:txBody>
          <a:bodyPr/>
          <a:lstStyle/>
          <a:p>
            <a:fld id="{97AF4FFB-AF7D-4E33-9153-A22A42F65084}" type="slidenum">
              <a:rPr lang="en-GB" smtClean="0"/>
              <a:t>14</a:t>
            </a:fld>
            <a:endParaRPr lang="en-GB"/>
          </a:p>
        </p:txBody>
      </p:sp>
    </p:spTree>
    <p:extLst>
      <p:ext uri="{BB962C8B-B14F-4D97-AF65-F5344CB8AC3E}">
        <p14:creationId xmlns:p14="http://schemas.microsoft.com/office/powerpoint/2010/main" val="423293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a:t>
            </a:r>
            <a:r>
              <a:rPr lang="en-US" baseline="0" dirty="0" smtClean="0"/>
              <a:t> in rainfall levels from long term average over last 3 years in the Thames region</a:t>
            </a:r>
            <a:endParaRPr lang="en-GB" dirty="0"/>
          </a:p>
        </p:txBody>
      </p:sp>
      <p:sp>
        <p:nvSpPr>
          <p:cNvPr id="4" name="Slide Number Placeholder 3"/>
          <p:cNvSpPr>
            <a:spLocks noGrp="1"/>
          </p:cNvSpPr>
          <p:nvPr>
            <p:ph type="sldNum" sz="quarter" idx="10"/>
          </p:nvPr>
        </p:nvSpPr>
        <p:spPr/>
        <p:txBody>
          <a:bodyPr/>
          <a:lstStyle/>
          <a:p>
            <a:fld id="{97AF4FFB-AF7D-4E33-9153-A22A42F65084}" type="slidenum">
              <a:rPr lang="en-GB" smtClean="0"/>
              <a:t>15</a:t>
            </a:fld>
            <a:endParaRPr lang="en-GB"/>
          </a:p>
        </p:txBody>
      </p:sp>
    </p:spTree>
    <p:extLst>
      <p:ext uri="{BB962C8B-B14F-4D97-AF65-F5344CB8AC3E}">
        <p14:creationId xmlns:p14="http://schemas.microsoft.com/office/powerpoint/2010/main" val="3807958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AF4FFB-AF7D-4E33-9153-A22A42F65084}" type="slidenum">
              <a:rPr lang="en-GB" smtClean="0"/>
              <a:t>16</a:t>
            </a:fld>
            <a:endParaRPr lang="en-GB"/>
          </a:p>
        </p:txBody>
      </p:sp>
    </p:spTree>
    <p:extLst>
      <p:ext uri="{BB962C8B-B14F-4D97-AF65-F5344CB8AC3E}">
        <p14:creationId xmlns:p14="http://schemas.microsoft.com/office/powerpoint/2010/main" val="208109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AF4FFB-AF7D-4E33-9153-A22A42F65084}" type="slidenum">
              <a:rPr lang="en-GB" smtClean="0"/>
              <a:t>2</a:t>
            </a:fld>
            <a:endParaRPr lang="en-GB"/>
          </a:p>
        </p:txBody>
      </p:sp>
    </p:spTree>
    <p:extLst>
      <p:ext uri="{BB962C8B-B14F-4D97-AF65-F5344CB8AC3E}">
        <p14:creationId xmlns:p14="http://schemas.microsoft.com/office/powerpoint/2010/main" val="150567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want to create</a:t>
            </a:r>
            <a:r>
              <a:rPr lang="en-US" baseline="0" dirty="0" smtClean="0"/>
              <a:t> another slide of the hydrological cycle in an impermeable catchment to contrast with this slide of the water cycle in a permeable catchment underlain by chalk.</a:t>
            </a:r>
            <a:endParaRPr lang="en-GB" dirty="0" smtClean="0"/>
          </a:p>
          <a:p>
            <a:endParaRPr lang="en-GB" dirty="0" smtClean="0"/>
          </a:p>
          <a:p>
            <a:r>
              <a:rPr lang="en-GB" dirty="0" smtClean="0"/>
              <a:t>Chalk </a:t>
            </a:r>
            <a:r>
              <a:rPr lang="en-GB" dirty="0"/>
              <a:t>hydrological cycle - </a:t>
            </a:r>
            <a:r>
              <a:rPr lang="en-GB" dirty="0">
                <a:hlinkClick r:id="rId3"/>
              </a:rPr>
              <a:t>https://www.affinitywater.co.uk/water-cycle.aspx</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an </a:t>
            </a:r>
            <a:r>
              <a:rPr lang="en-GB" dirty="0" smtClean="0"/>
              <a:t>animated </a:t>
            </a:r>
            <a:r>
              <a:rPr lang="en-GB" dirty="0"/>
              <a:t>version </a:t>
            </a:r>
            <a:r>
              <a:rPr lang="en-GB" dirty="0" smtClean="0"/>
              <a:t>see  </a:t>
            </a:r>
            <a:r>
              <a:rPr lang="en-GB" dirty="0" smtClean="0">
                <a:hlinkClick r:id="rId4"/>
              </a:rPr>
              <a:t>http://www.riverchessassociation.co.uk/water-cycle.html</a:t>
            </a:r>
            <a:endParaRPr lang="en-GB" dirty="0" smtClean="0"/>
          </a:p>
          <a:p>
            <a:endParaRPr lang="en-GB" dirty="0" smtClean="0"/>
          </a:p>
          <a:p>
            <a:r>
              <a:rPr lang="en-GB" dirty="0" smtClean="0"/>
              <a:t> </a:t>
            </a:r>
            <a:endParaRPr lang="en-GB" dirty="0"/>
          </a:p>
          <a:p>
            <a:r>
              <a:rPr lang="en-GB" sz="1200" b="1" i="0" kern="1200" dirty="0" smtClean="0">
                <a:solidFill>
                  <a:schemeClr val="tx1"/>
                </a:solidFill>
                <a:effectLst/>
                <a:latin typeface="+mn-lt"/>
                <a:ea typeface="+mn-ea"/>
                <a:cs typeface="+mn-cs"/>
              </a:rPr>
              <a:t>This text below from Chilterns Chalk Stream project website : </a:t>
            </a:r>
          </a:p>
          <a:p>
            <a:r>
              <a:rPr lang="en-GB" sz="1200" b="1" i="0" kern="1200" dirty="0" smtClean="0">
                <a:solidFill>
                  <a:schemeClr val="tx1"/>
                </a:solidFill>
                <a:effectLst/>
                <a:latin typeface="+mn-lt"/>
                <a:ea typeface="+mn-ea"/>
                <a:cs typeface="+mn-cs"/>
              </a:rPr>
              <a:t>How do Chalk Streams Work?</a:t>
            </a:r>
          </a:p>
          <a:p>
            <a:r>
              <a:rPr lang="en-GB" sz="1200" b="1" i="0" kern="1200" dirty="0" smtClean="0">
                <a:solidFill>
                  <a:schemeClr val="tx1"/>
                </a:solidFill>
                <a:effectLst/>
                <a:latin typeface="+mn-lt"/>
                <a:ea typeface="+mn-ea"/>
                <a:cs typeface="+mn-cs"/>
              </a:rPr>
              <a:t>Where does the water come from?</a:t>
            </a:r>
          </a:p>
          <a:p>
            <a:r>
              <a:rPr lang="en-GB" sz="1200" b="0" i="0" kern="1200" dirty="0" smtClean="0">
                <a:solidFill>
                  <a:schemeClr val="tx1"/>
                </a:solidFill>
                <a:effectLst/>
                <a:latin typeface="+mn-lt"/>
                <a:ea typeface="+mn-ea"/>
                <a:cs typeface="+mn-cs"/>
              </a:rPr>
              <a:t>Chalk streams are fed from groundwater held in the chalk that makes up the Chiltern Hills, and this gives them some unusual features. Chalk is an aquifer, which means that it is able to soak up and hold water – a bit like a sponge. Water can move through the chalk in cracks called fissures. The water emerges at ground level in the form of springs that feed the chalk streams. Since groundwater levels in the chalk vary according to rainfall and season, chalk streams are naturally intermittent in their flow.</a:t>
            </a:r>
          </a:p>
          <a:p>
            <a:r>
              <a:rPr lang="en-GB" sz="1200" b="1" i="0" kern="1200" dirty="0" smtClean="0">
                <a:solidFill>
                  <a:schemeClr val="tx1"/>
                </a:solidFill>
                <a:effectLst/>
                <a:latin typeface="+mn-lt"/>
                <a:ea typeface="+mn-ea"/>
                <a:cs typeface="+mn-cs"/>
              </a:rPr>
              <a:t>Why do chalk streams sometimes dry up?</a:t>
            </a:r>
          </a:p>
          <a:p>
            <a:r>
              <a:rPr lang="en-GB" sz="1200" b="0" i="0" kern="1200" dirty="0" smtClean="0">
                <a:solidFill>
                  <a:schemeClr val="tx1"/>
                </a:solidFill>
                <a:effectLst/>
                <a:latin typeface="+mn-lt"/>
                <a:ea typeface="+mn-ea"/>
                <a:cs typeface="+mn-cs"/>
              </a:rPr>
              <a:t>During the winter, when rainfall is heavy and able to percolate through the chalk, the aquifer will be well topped up. The head of the stream moves up the valley as the water table rises. In summer, little rainfall percolates into the chalk as it is mostly taken up by plants and lost through evaporation. The water table drops and the head of the stream moves down the valley, leaving the top section of the stream dry. This section is called a ‘winterbourne’ because it only flows after the winter rains.</a:t>
            </a:r>
          </a:p>
          <a:p>
            <a:r>
              <a:rPr lang="en-GB" sz="1200" b="0" i="0" kern="1200" dirty="0" smtClean="0">
                <a:solidFill>
                  <a:schemeClr val="tx1"/>
                </a:solidFill>
                <a:effectLst/>
                <a:latin typeface="+mn-lt"/>
                <a:ea typeface="+mn-ea"/>
                <a:cs typeface="+mn-cs"/>
              </a:rPr>
              <a:t>Winterbourne streams have their own special wildlife which is adapted to cope with intermittent flows</a:t>
            </a:r>
          </a:p>
          <a:p>
            <a:endParaRPr lang="en-GB" dirty="0"/>
          </a:p>
        </p:txBody>
      </p:sp>
      <p:sp>
        <p:nvSpPr>
          <p:cNvPr id="4" name="Slide Number Placeholder 3"/>
          <p:cNvSpPr>
            <a:spLocks noGrp="1"/>
          </p:cNvSpPr>
          <p:nvPr>
            <p:ph type="sldNum" sz="quarter" idx="5"/>
          </p:nvPr>
        </p:nvSpPr>
        <p:spPr/>
        <p:txBody>
          <a:bodyPr/>
          <a:lstStyle/>
          <a:p>
            <a:fld id="{97AF4FFB-AF7D-4E33-9153-A22A42F65084}" type="slidenum">
              <a:rPr lang="en-GB" smtClean="0"/>
              <a:t>3</a:t>
            </a:fld>
            <a:endParaRPr lang="en-GB"/>
          </a:p>
        </p:txBody>
      </p:sp>
    </p:spTree>
    <p:extLst>
      <p:ext uri="{BB962C8B-B14F-4D97-AF65-F5344CB8AC3E}">
        <p14:creationId xmlns:p14="http://schemas.microsoft.com/office/powerpoint/2010/main" val="133386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diagram from </a:t>
            </a:r>
            <a:r>
              <a:rPr lang="en-GB" dirty="0" err="1" smtClean="0"/>
              <a:t>Chesswatch</a:t>
            </a:r>
            <a:r>
              <a:rPr lang="en-GB" dirty="0" smtClean="0"/>
              <a:t> web pages at </a:t>
            </a:r>
            <a:r>
              <a:rPr lang="en-GB" dirty="0" smtClean="0">
                <a:hlinkClick r:id="rId3"/>
              </a:rPr>
              <a:t>https://www.qmul.ac.uk/chesswatch/</a:t>
            </a:r>
            <a:endParaRPr lang="en-GB" dirty="0"/>
          </a:p>
        </p:txBody>
      </p:sp>
      <p:sp>
        <p:nvSpPr>
          <p:cNvPr id="4" name="Slide Number Placeholder 3"/>
          <p:cNvSpPr>
            <a:spLocks noGrp="1"/>
          </p:cNvSpPr>
          <p:nvPr>
            <p:ph type="sldNum" sz="quarter" idx="5"/>
          </p:nvPr>
        </p:nvSpPr>
        <p:spPr/>
        <p:txBody>
          <a:bodyPr/>
          <a:lstStyle/>
          <a:p>
            <a:fld id="{97AF4FFB-AF7D-4E33-9153-A22A42F65084}" type="slidenum">
              <a:rPr lang="en-GB" smtClean="0"/>
              <a:t>4</a:t>
            </a:fld>
            <a:endParaRPr lang="en-GB"/>
          </a:p>
        </p:txBody>
      </p:sp>
    </p:spTree>
    <p:extLst>
      <p:ext uri="{BB962C8B-B14F-4D97-AF65-F5344CB8AC3E}">
        <p14:creationId xmlns:p14="http://schemas.microsoft.com/office/powerpoint/2010/main" val="304894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Although chalk streams naturally</a:t>
            </a:r>
            <a:r>
              <a:rPr lang="en-GB" b="0" baseline="0" dirty="0" smtClean="0"/>
              <a:t> have winterbourne sections which dry up at certain times of the year, many chalk streams are also seeing increased problems with low flows arising over-abstraction. See this link for information on the state of Chiltern Chalk streams in Spring and Summer 2019. Another question is whether climate change will further alter these flows in the future?</a:t>
            </a:r>
            <a:endParaRPr lang="en-GB" b="0" dirty="0" smtClean="0"/>
          </a:p>
          <a:p>
            <a:endParaRPr lang="en-GB" b="1" dirty="0" smtClean="0"/>
          </a:p>
          <a:p>
            <a:r>
              <a:rPr lang="en-GB" dirty="0" smtClean="0">
                <a:hlinkClick r:id="rId3"/>
              </a:rPr>
              <a:t>https://www.chilternsaonb.org/news/350/19/River-Groups-call-for-water-restrictions-now-as-drought-conditions-threaten-southern-chalk-streams..html</a:t>
            </a:r>
            <a:endParaRPr lang="en-GB" dirty="0" smtClean="0"/>
          </a:p>
          <a:p>
            <a:endParaRPr lang="en-US" b="1" dirty="0" smtClean="0"/>
          </a:p>
          <a:p>
            <a:endParaRPr lang="en-US" b="1" dirty="0" smtClean="0"/>
          </a:p>
          <a:p>
            <a:r>
              <a:rPr lang="en-GB" dirty="0" smtClean="0">
                <a:hlinkClick r:id="rId4"/>
              </a:rPr>
              <a:t>https://www.chilternsaonb.org/explore-enjoy/getting-here.html</a:t>
            </a:r>
            <a:endParaRPr lang="en-GB" b="1" dirty="0"/>
          </a:p>
        </p:txBody>
      </p:sp>
      <p:sp>
        <p:nvSpPr>
          <p:cNvPr id="4" name="Slide Number Placeholder 3"/>
          <p:cNvSpPr>
            <a:spLocks noGrp="1"/>
          </p:cNvSpPr>
          <p:nvPr>
            <p:ph type="sldNum" sz="quarter" idx="5"/>
          </p:nvPr>
        </p:nvSpPr>
        <p:spPr/>
        <p:txBody>
          <a:bodyPr/>
          <a:lstStyle/>
          <a:p>
            <a:fld id="{97AF4FFB-AF7D-4E33-9153-A22A42F65084}" type="slidenum">
              <a:rPr lang="en-GB" smtClean="0"/>
              <a:t>5</a:t>
            </a:fld>
            <a:endParaRPr lang="en-GB"/>
          </a:p>
        </p:txBody>
      </p:sp>
    </p:spTree>
    <p:extLst>
      <p:ext uri="{BB962C8B-B14F-4D97-AF65-F5344CB8AC3E}">
        <p14:creationId xmlns:p14="http://schemas.microsoft.com/office/powerpoint/2010/main" val="351769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poster is from </a:t>
            </a:r>
            <a:r>
              <a:rPr lang="en-GB" dirty="0" err="1" smtClean="0"/>
              <a:t>Chesswatch</a:t>
            </a:r>
            <a:r>
              <a:rPr lang="en-GB" dirty="0" smtClean="0"/>
              <a:t> webpages at </a:t>
            </a:r>
            <a:r>
              <a:rPr lang="en-GB" dirty="0" smtClean="0">
                <a:hlinkClick r:id="rId3"/>
              </a:rPr>
              <a:t>https://www.qmul.ac.uk/chesswatch/educational-resources/educational-posters/</a:t>
            </a:r>
            <a:endParaRPr lang="en-GB" dirty="0"/>
          </a:p>
        </p:txBody>
      </p:sp>
      <p:sp>
        <p:nvSpPr>
          <p:cNvPr id="4" name="Slide Number Placeholder 3"/>
          <p:cNvSpPr>
            <a:spLocks noGrp="1"/>
          </p:cNvSpPr>
          <p:nvPr>
            <p:ph type="sldNum" sz="quarter" idx="10"/>
          </p:nvPr>
        </p:nvSpPr>
        <p:spPr/>
        <p:txBody>
          <a:bodyPr/>
          <a:lstStyle/>
          <a:p>
            <a:fld id="{97AF4FFB-AF7D-4E33-9153-A22A42F65084}" type="slidenum">
              <a:rPr lang="en-GB" smtClean="0"/>
              <a:t>6</a:t>
            </a:fld>
            <a:endParaRPr lang="en-GB"/>
          </a:p>
        </p:txBody>
      </p:sp>
    </p:spTree>
    <p:extLst>
      <p:ext uri="{BB962C8B-B14F-4D97-AF65-F5344CB8AC3E}">
        <p14:creationId xmlns:p14="http://schemas.microsoft.com/office/powerpoint/2010/main" val="99221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 use google maps or Google earth to digitally/virtually</a:t>
            </a:r>
            <a:r>
              <a:rPr lang="en-GB" baseline="0" dirty="0" smtClean="0"/>
              <a:t> </a:t>
            </a:r>
            <a:r>
              <a:rPr lang="en-GB" dirty="0" smtClean="0"/>
              <a:t>explore the River Chess</a:t>
            </a:r>
          </a:p>
          <a:p>
            <a:r>
              <a:rPr lang="en-US" dirty="0" smtClean="0"/>
              <a:t>The </a:t>
            </a:r>
            <a:r>
              <a:rPr lang="en-US" dirty="0" err="1" smtClean="0"/>
              <a:t>ChessWatch</a:t>
            </a:r>
            <a:r>
              <a:rPr lang="en-US" baseline="0" dirty="0" smtClean="0"/>
              <a:t> website has an interactive map for you to explore the River Chess catchment</a:t>
            </a:r>
            <a:endParaRPr lang="en-US" dirty="0" smtClean="0"/>
          </a:p>
          <a:p>
            <a:r>
              <a:rPr lang="en-GB" dirty="0" smtClean="0">
                <a:hlinkClick r:id="rId3"/>
              </a:rPr>
              <a:t>https://www.qmul.ac.uk/chesswatch/interactive-map-of-river-chess/</a:t>
            </a:r>
            <a:endParaRPr lang="en-GB" dirty="0"/>
          </a:p>
        </p:txBody>
      </p:sp>
      <p:sp>
        <p:nvSpPr>
          <p:cNvPr id="4" name="Slide Number Placeholder 3"/>
          <p:cNvSpPr>
            <a:spLocks noGrp="1"/>
          </p:cNvSpPr>
          <p:nvPr>
            <p:ph type="sldNum" sz="quarter" idx="10"/>
          </p:nvPr>
        </p:nvSpPr>
        <p:spPr/>
        <p:txBody>
          <a:bodyPr/>
          <a:lstStyle/>
          <a:p>
            <a:fld id="{97AF4FFB-AF7D-4E33-9153-A22A42F65084}" type="slidenum">
              <a:rPr lang="en-GB" smtClean="0"/>
              <a:t>7</a:t>
            </a:fld>
            <a:endParaRPr lang="en-GB"/>
          </a:p>
        </p:txBody>
      </p:sp>
    </p:spTree>
    <p:extLst>
      <p:ext uri="{BB962C8B-B14F-4D97-AF65-F5344CB8AC3E}">
        <p14:creationId xmlns:p14="http://schemas.microsoft.com/office/powerpoint/2010/main" val="287422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From River Chess Association website : </a:t>
            </a:r>
          </a:p>
          <a:p>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River Chess is called a chalk stream because its water comes from the groundwater held in the chalk of the Chiltern Hills. The Chess is fed by springs which form where the water table reaches ground level.  The mineral rich water emerges at a constant temperature of about 10°C. The unique character of chalk streams means that they provide a very rich habitat for wildlife, which makes the Chess a great place to come into contact with nature. For example, water voles, which are one of the UK's most endangered mammals, are found in the River Chess.</a:t>
            </a:r>
            <a:endParaRPr lang="en-GB" sz="1200" b="1" i="1" kern="1200" dirty="0" smtClean="0">
              <a:solidFill>
                <a:schemeClr val="tx1"/>
              </a:solidFill>
              <a:effectLst/>
              <a:latin typeface="+mn-lt"/>
              <a:ea typeface="+mn-ea"/>
              <a:cs typeface="+mn-cs"/>
            </a:endParaRPr>
          </a:p>
          <a:p>
            <a:endParaRPr lang="en-GB" sz="1200" b="1" i="1" kern="1200" dirty="0" smtClean="0">
              <a:solidFill>
                <a:schemeClr val="tx1"/>
              </a:solidFill>
              <a:effectLst/>
              <a:latin typeface="+mn-lt"/>
              <a:ea typeface="+mn-ea"/>
              <a:cs typeface="+mn-cs"/>
            </a:endParaRPr>
          </a:p>
          <a:p>
            <a:endParaRPr lang="en-GB" sz="1200" b="1" i="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7AF4FFB-AF7D-4E33-9153-A22A42F65084}" type="slidenum">
              <a:rPr lang="en-GB" smtClean="0"/>
              <a:t>8</a:t>
            </a:fld>
            <a:endParaRPr lang="en-GB"/>
          </a:p>
        </p:txBody>
      </p:sp>
    </p:spTree>
    <p:extLst>
      <p:ext uri="{BB962C8B-B14F-4D97-AF65-F5344CB8AC3E}">
        <p14:creationId xmlns:p14="http://schemas.microsoft.com/office/powerpoint/2010/main" val="103668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Most information here drawn from the River Chess Association website at </a:t>
            </a:r>
            <a:r>
              <a:rPr lang="en-GB" dirty="0" smtClean="0">
                <a:hlinkClick r:id="rId3"/>
              </a:rPr>
              <a:t>http://www.riverchessassociation.co.uk</a:t>
            </a:r>
            <a:endParaRPr lang="en-GB" dirty="0" smtClean="0"/>
          </a:p>
          <a:p>
            <a:endParaRPr lang="en-GB" b="1" dirty="0" smtClean="0"/>
          </a:p>
          <a:p>
            <a:endParaRPr lang="en-GB" b="1" dirty="0" smtClean="0"/>
          </a:p>
          <a:p>
            <a:r>
              <a:rPr lang="en-GB" b="1" dirty="0" smtClean="0"/>
              <a:t>The signal crayfish is the odd one out as it is an</a:t>
            </a:r>
            <a:r>
              <a:rPr lang="en-GB" dirty="0" smtClean="0"/>
              <a:t> invasive species . It creates issues of turbidity by burrowing into the river banks . </a:t>
            </a:r>
            <a:r>
              <a:rPr lang="en-GB" sz="1200" b="0" i="0" kern="1200" dirty="0" smtClean="0">
                <a:solidFill>
                  <a:schemeClr val="tx1"/>
                </a:solidFill>
                <a:effectLst/>
                <a:latin typeface="+mn-lt"/>
                <a:ea typeface="+mn-ea"/>
                <a:cs typeface="+mn-cs"/>
              </a:rPr>
              <a:t>Signal crayfish (</a:t>
            </a:r>
            <a:r>
              <a:rPr lang="en-GB" sz="1200" b="0" i="1" kern="1200" dirty="0" err="1" smtClean="0">
                <a:solidFill>
                  <a:schemeClr val="tx1"/>
                </a:solidFill>
                <a:effectLst/>
                <a:latin typeface="+mn-lt"/>
                <a:ea typeface="+mn-ea"/>
                <a:cs typeface="+mn-cs"/>
              </a:rPr>
              <a:t>Pacifastacus</a:t>
            </a:r>
            <a:r>
              <a:rPr lang="en-GB" sz="1200" b="0" i="1" kern="1200" dirty="0" smtClean="0">
                <a:solidFill>
                  <a:schemeClr val="tx1"/>
                </a:solidFill>
                <a:effectLst/>
                <a:latin typeface="+mn-lt"/>
                <a:ea typeface="+mn-ea"/>
                <a:cs typeface="+mn-cs"/>
              </a:rPr>
              <a:t> </a:t>
            </a:r>
            <a:r>
              <a:rPr lang="en-GB" sz="1200" b="0" i="1" kern="1200" dirty="0" err="1" smtClean="0">
                <a:solidFill>
                  <a:schemeClr val="tx1"/>
                </a:solidFill>
                <a:effectLst/>
                <a:latin typeface="+mn-lt"/>
                <a:ea typeface="+mn-ea"/>
                <a:cs typeface="+mn-cs"/>
              </a:rPr>
              <a:t>leniusculus</a:t>
            </a:r>
            <a:r>
              <a:rPr lang="en-GB" sz="1200" b="0" i="0" kern="1200" dirty="0" smtClean="0">
                <a:solidFill>
                  <a:schemeClr val="tx1"/>
                </a:solidFill>
                <a:effectLst/>
                <a:latin typeface="+mn-lt"/>
                <a:ea typeface="+mn-ea"/>
                <a:cs typeface="+mn-cs"/>
              </a:rPr>
              <a:t>) were introduced from America for the aquaculture industry, but successfully escaped from locations such as the gravel pits in Waterside, Chesham, and made their way into the Chess. Being aggressive and larger they can outcompete the native white-clawed crayfish, but most devastatingly the invaders carry a fungus known as crayfish plague, which is deadly to the white-clawed natives. The last white-clawed crayfish was observed in the Chess in 1996.</a:t>
            </a:r>
            <a:r>
              <a:rPr lang="en-GB" dirty="0" smtClean="0"/>
              <a:t> </a:t>
            </a:r>
          </a:p>
          <a:p>
            <a:endParaRPr lang="en-GB" dirty="0" smtClean="0"/>
          </a:p>
          <a:p>
            <a:r>
              <a:rPr lang="en-GB" b="1" dirty="0" smtClean="0"/>
              <a:t>Water cress </a:t>
            </a:r>
            <a:r>
              <a:rPr lang="en-GB" dirty="0" smtClean="0"/>
              <a:t>indicates fresh clear water supply usually from an artesian source. Watercress is grown in shallow gravel beds fed by springs and bore-holes, which provide a constant flow of relatively warm, pure, chalk-filtered spring water. Water supply to most “traditional‟ growers is from natural artesian flow from boreholes at the head of chalk rivers.</a:t>
            </a:r>
          </a:p>
          <a:p>
            <a:endParaRPr lang="en-GB" dirty="0" smtClean="0"/>
          </a:p>
          <a:p>
            <a:r>
              <a:rPr lang="en-GB" b="1" dirty="0" smtClean="0"/>
              <a:t>Trout </a:t>
            </a:r>
            <a:r>
              <a:rPr lang="en-GB" dirty="0" smtClean="0"/>
              <a:t>indicates </a:t>
            </a:r>
            <a:r>
              <a:rPr lang="en-GB" sz="1200" b="0" i="0" kern="1200" dirty="0" smtClean="0">
                <a:solidFill>
                  <a:schemeClr val="tx1"/>
                </a:solidFill>
                <a:effectLst/>
                <a:latin typeface="+mn-lt"/>
                <a:ea typeface="+mn-ea"/>
                <a:cs typeface="+mn-cs"/>
              </a:rPr>
              <a:t>good quality, oxygen-rich water to thrive and successful breeding depends upon a clean gravel bed for winter spawning.  The diet of the brown trout includes invertebrates both on the river bed and those flying near the water's surface. A habitat capable of supporting healthy trout will support a lot more wildlife, including invertebrates, birds and mammals.</a:t>
            </a:r>
          </a:p>
          <a:p>
            <a:endParaRPr lang="en-GB" dirty="0" smtClean="0"/>
          </a:p>
          <a:p>
            <a:r>
              <a:rPr lang="en-GB" b="1" dirty="0" smtClean="0"/>
              <a:t>Water vole </a:t>
            </a:r>
            <a:r>
              <a:rPr lang="en-GB" sz="1200" b="0" i="0" kern="1200" dirty="0" smtClean="0">
                <a:solidFill>
                  <a:schemeClr val="tx1"/>
                </a:solidFill>
                <a:effectLst/>
                <a:latin typeface="+mn-lt"/>
                <a:ea typeface="+mn-ea"/>
                <a:cs typeface="+mn-cs"/>
              </a:rPr>
              <a:t>(</a:t>
            </a:r>
            <a:r>
              <a:rPr lang="en-GB" sz="1200" b="0" i="1" kern="1200" dirty="0" err="1" smtClean="0">
                <a:solidFill>
                  <a:schemeClr val="tx1"/>
                </a:solidFill>
                <a:effectLst/>
                <a:latin typeface="+mn-lt"/>
                <a:ea typeface="+mn-ea"/>
                <a:cs typeface="+mn-cs"/>
              </a:rPr>
              <a:t>Arvicola</a:t>
            </a:r>
            <a:r>
              <a:rPr lang="en-GB" sz="1200" b="0" i="1" kern="1200" dirty="0" smtClean="0">
                <a:solidFill>
                  <a:schemeClr val="tx1"/>
                </a:solidFill>
                <a:effectLst/>
                <a:latin typeface="+mn-lt"/>
                <a:ea typeface="+mn-ea"/>
                <a:cs typeface="+mn-cs"/>
              </a:rPr>
              <a:t> </a:t>
            </a:r>
            <a:r>
              <a:rPr lang="en-GB" sz="1200" b="0" i="1" kern="1200" dirty="0" err="1" smtClean="0">
                <a:solidFill>
                  <a:schemeClr val="tx1"/>
                </a:solidFill>
                <a:effectLst/>
                <a:latin typeface="+mn-lt"/>
                <a:ea typeface="+mn-ea"/>
                <a:cs typeface="+mn-cs"/>
              </a:rPr>
              <a:t>terrestris</a:t>
            </a:r>
            <a:r>
              <a:rPr lang="en-GB" sz="1200" b="0" i="0" kern="1200" dirty="0" smtClean="0">
                <a:solidFill>
                  <a:schemeClr val="tx1"/>
                </a:solidFill>
                <a:effectLst/>
                <a:latin typeface="+mn-lt"/>
                <a:ea typeface="+mn-ea"/>
                <a:cs typeface="+mn-cs"/>
              </a:rPr>
              <a:t>) is Britain's most endangered mammal, its UK population having declined by 95% in the last 100 years. Water voles live on vegetated river banks and their diet includes watercress and rushes. They can be confused with the brown rat, although water voles have a furry tail and their round ears are largely hidden by their fur. Notoriously shy, water voles are most easily detected by discovering their latrines and by spotting signs of feeding. Find out more about the water vole on the </a:t>
            </a:r>
            <a:r>
              <a:rPr lang="en-GB" sz="1200" b="1" i="0" u="sng" kern="1200" dirty="0" smtClean="0">
                <a:solidFill>
                  <a:schemeClr val="tx1"/>
                </a:solidFill>
                <a:effectLst/>
                <a:latin typeface="+mn-lt"/>
                <a:ea typeface="+mn-ea"/>
                <a:cs typeface="+mn-cs"/>
                <a:hlinkClick r:id="rId4" tooltip="PTES Water Vole page"/>
              </a:rPr>
              <a:t>People's Trust for Endangered Species web site</a:t>
            </a:r>
            <a:r>
              <a:rPr lang="en-GB" sz="1200" b="0" i="0" kern="1200" dirty="0" smtClean="0">
                <a:solidFill>
                  <a:schemeClr val="tx1"/>
                </a:solidFill>
                <a:effectLst/>
                <a:latin typeface="+mn-lt"/>
                <a:ea typeface="+mn-ea"/>
                <a:cs typeface="+mn-cs"/>
              </a:rPr>
              <a:t>.</a:t>
            </a:r>
            <a:endParaRPr lang="en-GB" dirty="0" smtClean="0"/>
          </a:p>
          <a:p>
            <a:endParaRPr lang="en-GB" dirty="0"/>
          </a:p>
        </p:txBody>
      </p:sp>
      <p:sp>
        <p:nvSpPr>
          <p:cNvPr id="4" name="Slide Number Placeholder 3"/>
          <p:cNvSpPr>
            <a:spLocks noGrp="1"/>
          </p:cNvSpPr>
          <p:nvPr>
            <p:ph type="sldNum" sz="quarter" idx="10"/>
          </p:nvPr>
        </p:nvSpPr>
        <p:spPr/>
        <p:txBody>
          <a:bodyPr/>
          <a:lstStyle/>
          <a:p>
            <a:fld id="{97AF4FFB-AF7D-4E33-9153-A22A42F65084}" type="slidenum">
              <a:rPr lang="en-GB" smtClean="0"/>
              <a:t>9</a:t>
            </a:fld>
            <a:endParaRPr lang="en-GB"/>
          </a:p>
        </p:txBody>
      </p:sp>
    </p:spTree>
    <p:extLst>
      <p:ext uri="{BB962C8B-B14F-4D97-AF65-F5344CB8AC3E}">
        <p14:creationId xmlns:p14="http://schemas.microsoft.com/office/powerpoint/2010/main" val="247248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66BFEE-A438-4844-9412-C77434A1A8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190C842D-0CB1-4D63-BF06-D77D62CB3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C3DFCFC-43A6-45CF-8B7A-F6E25B7AC553}"/>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5" name="Footer Placeholder 4">
            <a:extLst>
              <a:ext uri="{FF2B5EF4-FFF2-40B4-BE49-F238E27FC236}">
                <a16:creationId xmlns="" xmlns:a16="http://schemas.microsoft.com/office/drawing/2014/main" id="{D3001805-DE18-4CE0-B51E-5F12DC80B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1F2E6F9-DB6B-499D-9A21-1CDEA6866DAB}"/>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16439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916E3B-79BE-4640-92C9-F61CEC5C59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3D4C787-A3A2-4875-AB8F-A14D02E42B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EF0898C-660F-4635-A085-378BB37BDB03}"/>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5" name="Footer Placeholder 4">
            <a:extLst>
              <a:ext uri="{FF2B5EF4-FFF2-40B4-BE49-F238E27FC236}">
                <a16:creationId xmlns="" xmlns:a16="http://schemas.microsoft.com/office/drawing/2014/main" id="{04AC0D3F-AA92-441E-BF3E-7B9BED212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6C74A83-C25D-4DB6-9467-706735290A76}"/>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83349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42B46BC-80EF-4917-843D-8EF25BD41F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7F42F5E-6FA5-407E-9B01-62EA113A13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BB6CF09-6463-469E-A8E8-1A6B733D0BE6}"/>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5" name="Footer Placeholder 4">
            <a:extLst>
              <a:ext uri="{FF2B5EF4-FFF2-40B4-BE49-F238E27FC236}">
                <a16:creationId xmlns="" xmlns:a16="http://schemas.microsoft.com/office/drawing/2014/main" id="{575E70FB-51FD-4FEE-BD52-76779CDEE7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791E4C0-90FA-4B6C-B054-D2968C73DEF6}"/>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28934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AF44B8-DE78-4AC9-BF46-852F60B36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F0CA20B-7B72-47C0-AC0E-913BCCDA6F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3A241CC-F1A4-471C-910A-D55EEA90E016}"/>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5" name="Footer Placeholder 4">
            <a:extLst>
              <a:ext uri="{FF2B5EF4-FFF2-40B4-BE49-F238E27FC236}">
                <a16:creationId xmlns="" xmlns:a16="http://schemas.microsoft.com/office/drawing/2014/main" id="{924BFC66-E5D6-4B07-8673-F68AD77962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54E3762-D82F-4B2B-B5FE-5228FB5A5262}"/>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185010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EBE1B-2973-4790-B26C-BFC9E611F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FA96A0B-A1CF-4619-92DF-47A4C959E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6833835-E066-4335-95F9-80477232697C}"/>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5" name="Footer Placeholder 4">
            <a:extLst>
              <a:ext uri="{FF2B5EF4-FFF2-40B4-BE49-F238E27FC236}">
                <a16:creationId xmlns="" xmlns:a16="http://schemas.microsoft.com/office/drawing/2014/main" id="{1486EC9A-A4E6-4457-94AE-7275EE6AB5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266C75F-386F-4045-860E-6E57F5467A50}"/>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384227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C2AB0E-FCCA-42AF-B26D-E551759BCA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8EAE7C1-DBB0-4700-98C0-3DF65DD4E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9BCD385-3D3F-4649-934A-00A74F6D99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1A2C3A5-9477-438A-9B41-96285359F18E}"/>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6" name="Footer Placeholder 5">
            <a:extLst>
              <a:ext uri="{FF2B5EF4-FFF2-40B4-BE49-F238E27FC236}">
                <a16:creationId xmlns="" xmlns:a16="http://schemas.microsoft.com/office/drawing/2014/main" id="{0175C22A-7BA5-48DD-B8D0-25B11A9FF4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4DE2B30-FF82-4BD0-9D70-F2A80D263002}"/>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427543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74C266-75D4-4395-B49A-351C35A153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6A66E23-7054-40F7-B566-1BD755934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A752627-7B59-4956-BC16-F992728DD4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4CB48EF-7AAC-4536-8390-9A91B45FC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2BF5738-1706-4376-8E34-7D5F1E941D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16555712-DE64-450A-B0AE-AE9FC924C49D}"/>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8" name="Footer Placeholder 7">
            <a:extLst>
              <a:ext uri="{FF2B5EF4-FFF2-40B4-BE49-F238E27FC236}">
                <a16:creationId xmlns="" xmlns:a16="http://schemas.microsoft.com/office/drawing/2014/main" id="{803014BC-08C7-431C-A51C-0068E8B6B5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0A5C201F-CF5A-45A4-9F4C-2A88FB2898B9}"/>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206338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041C35-1DF6-4E96-ACC7-BB9CBC0F2D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04D8DB9B-FF31-4899-A40E-80C005761586}"/>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4" name="Footer Placeholder 3">
            <a:extLst>
              <a:ext uri="{FF2B5EF4-FFF2-40B4-BE49-F238E27FC236}">
                <a16:creationId xmlns="" xmlns:a16="http://schemas.microsoft.com/office/drawing/2014/main" id="{A5ECB64A-D2AE-4409-B4B2-84151956E7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457A0039-BB7E-444D-BC32-7ECEAC75D014}"/>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305262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B4B6348-3440-4A44-A455-A447FD462EC9}"/>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3" name="Footer Placeholder 2">
            <a:extLst>
              <a:ext uri="{FF2B5EF4-FFF2-40B4-BE49-F238E27FC236}">
                <a16:creationId xmlns="" xmlns:a16="http://schemas.microsoft.com/office/drawing/2014/main" id="{C23B8018-F5C1-47B4-8B0F-54921C1A27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05C6A4F5-BAC1-4691-8326-E3E3789B49AF}"/>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395433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5D910D-5330-4AA0-8109-8CD963C32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9B120E4-6C57-4DFC-A91C-79647209F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E0ED0EF4-29B9-403A-AD89-137205FAE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B41C8DA-3DEA-43B9-8C78-A5C717125767}"/>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6" name="Footer Placeholder 5">
            <a:extLst>
              <a:ext uri="{FF2B5EF4-FFF2-40B4-BE49-F238E27FC236}">
                <a16:creationId xmlns="" xmlns:a16="http://schemas.microsoft.com/office/drawing/2014/main" id="{4E67BBAC-BD6B-434B-BAA2-A2F9A9F58B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1CBEF65-C2E8-418D-BB0F-F3502457B02B}"/>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5618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52C58C-6E8E-41FE-AF91-88089974A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FC644BA-063A-4E92-8D7F-13E39371C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17266E9-7938-4803-AB91-ED33E5719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8BEECED-FC92-4AB5-B564-8E9CF3AB95E0}"/>
              </a:ext>
            </a:extLst>
          </p:cNvPr>
          <p:cNvSpPr>
            <a:spLocks noGrp="1"/>
          </p:cNvSpPr>
          <p:nvPr>
            <p:ph type="dt" sz="half" idx="10"/>
          </p:nvPr>
        </p:nvSpPr>
        <p:spPr/>
        <p:txBody>
          <a:bodyPr/>
          <a:lstStyle/>
          <a:p>
            <a:fld id="{7DB963D3-28EE-4DB6-8F52-45B19B683422}" type="datetimeFigureOut">
              <a:rPr lang="en-GB" smtClean="0"/>
              <a:t>09/09/2019</a:t>
            </a:fld>
            <a:endParaRPr lang="en-GB"/>
          </a:p>
        </p:txBody>
      </p:sp>
      <p:sp>
        <p:nvSpPr>
          <p:cNvPr id="6" name="Footer Placeholder 5">
            <a:extLst>
              <a:ext uri="{FF2B5EF4-FFF2-40B4-BE49-F238E27FC236}">
                <a16:creationId xmlns="" xmlns:a16="http://schemas.microsoft.com/office/drawing/2014/main" id="{6360DD0F-D4F4-495C-9675-26321119A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5DD5AA9-D19D-4C07-818B-63C2D0414691}"/>
              </a:ext>
            </a:extLst>
          </p:cNvPr>
          <p:cNvSpPr>
            <a:spLocks noGrp="1"/>
          </p:cNvSpPr>
          <p:nvPr>
            <p:ph type="sldNum" sz="quarter" idx="12"/>
          </p:nvPr>
        </p:nvSpPr>
        <p:spPr/>
        <p:txBody>
          <a:bodyPr/>
          <a:lstStyle/>
          <a:p>
            <a:fld id="{7824349A-7330-46F3-A02A-3C8B585C59AB}" type="slidenum">
              <a:rPr lang="en-GB" smtClean="0"/>
              <a:t>‹#›</a:t>
            </a:fld>
            <a:endParaRPr lang="en-GB"/>
          </a:p>
        </p:txBody>
      </p:sp>
    </p:spTree>
    <p:extLst>
      <p:ext uri="{BB962C8B-B14F-4D97-AF65-F5344CB8AC3E}">
        <p14:creationId xmlns:p14="http://schemas.microsoft.com/office/powerpoint/2010/main" val="162434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CE7A6E-29EB-44CB-984B-04AFCC291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248078A-2F9C-4168-B848-5F2005C65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1C7B581-7011-49FA-AAEA-EFEA78CFD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963D3-28EE-4DB6-8F52-45B19B683422}" type="datetimeFigureOut">
              <a:rPr lang="en-GB" smtClean="0"/>
              <a:t>09/09/2019</a:t>
            </a:fld>
            <a:endParaRPr lang="en-GB"/>
          </a:p>
        </p:txBody>
      </p:sp>
      <p:sp>
        <p:nvSpPr>
          <p:cNvPr id="5" name="Footer Placeholder 4">
            <a:extLst>
              <a:ext uri="{FF2B5EF4-FFF2-40B4-BE49-F238E27FC236}">
                <a16:creationId xmlns="" xmlns:a16="http://schemas.microsoft.com/office/drawing/2014/main" id="{5E243BAC-0E8E-4637-9D7B-538BAA4A2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2AA3F562-3407-408A-AE13-DBE77D658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349A-7330-46F3-A02A-3C8B585C59AB}" type="slidenum">
              <a:rPr lang="en-GB" smtClean="0"/>
              <a:t>‹#›</a:t>
            </a:fld>
            <a:endParaRPr lang="en-GB"/>
          </a:p>
        </p:txBody>
      </p:sp>
    </p:spTree>
    <p:extLst>
      <p:ext uri="{BB962C8B-B14F-4D97-AF65-F5344CB8AC3E}">
        <p14:creationId xmlns:p14="http://schemas.microsoft.com/office/powerpoint/2010/main" val="146635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qmul.ac.uk/chesswatch/water-quality-sensors/tryptophan/" TargetMode="External"/><Relationship Id="rId13" Type="http://schemas.openxmlformats.org/officeDocument/2006/relationships/image" Target="../media/image17.jpg"/><Relationship Id="rId3" Type="http://schemas.openxmlformats.org/officeDocument/2006/relationships/hyperlink" Target="https://www.qmul.ac.uk/chesswatch/water-quality-sensors/ph/" TargetMode="External"/><Relationship Id="rId7" Type="http://schemas.openxmlformats.org/officeDocument/2006/relationships/hyperlink" Target="https://www.qmul.ac.uk/chesswatch/water-quality-sensors/electrical-conductivity/" TargetMode="External"/><Relationship Id="rId12"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qmul.ac.uk/chesswatch/water-quality-sensors/water-level/" TargetMode="External"/><Relationship Id="rId11" Type="http://schemas.openxmlformats.org/officeDocument/2006/relationships/hyperlink" Target="http://www.riverchessassociation.co.uk/fly-monitoring.html" TargetMode="External"/><Relationship Id="rId5" Type="http://schemas.openxmlformats.org/officeDocument/2006/relationships/hyperlink" Target="https://www.qmul.ac.uk/chesswatch/water-quality-sensors/turbidity/" TargetMode="External"/><Relationship Id="rId10" Type="http://schemas.openxmlformats.org/officeDocument/2006/relationships/image" Target="../media/image15.jpeg"/><Relationship Id="rId4" Type="http://schemas.openxmlformats.org/officeDocument/2006/relationships/hyperlink" Target="https://www.qmul.ac.uk/chesswatch/water-quality-sensors/dissolved-oxygen/" TargetMode="External"/><Relationship Id="rId9" Type="http://schemas.openxmlformats.org/officeDocument/2006/relationships/hyperlink" Target="https://www.qmul.ac.uk/chesswatch/water-quality-sensors/chlorophyll-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jpeg"/><Relationship Id="rId7"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tmp"/><Relationship Id="rId7"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tmp"/></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thameswater.co.uk/help-and-advice/water-quality/where-our-water-comes-from/reservoir-levels-and-rainfall-figur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ffinitywater.co.uk/water-cycle.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hilternsaonb.org/explore-enjoy/getting-here.html"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river running through a body of water&#10;&#10;Description automatically generated">
            <a:extLst>
              <a:ext uri="{FF2B5EF4-FFF2-40B4-BE49-F238E27FC236}">
                <a16:creationId xmlns="" xmlns:a16="http://schemas.microsoft.com/office/drawing/2014/main" id="{F42C9873-27E2-4A1D-8BF5-853EEDFB1C5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5"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E0751A51-D357-4363-BC96-22BF1F175681}"/>
              </a:ext>
            </a:extLst>
          </p:cNvPr>
          <p:cNvSpPr>
            <a:spLocks noGrp="1"/>
          </p:cNvSpPr>
          <p:nvPr>
            <p:ph type="ctrTitle"/>
          </p:nvPr>
        </p:nvSpPr>
        <p:spPr>
          <a:xfrm>
            <a:off x="8149021" y="4222278"/>
            <a:ext cx="3852041" cy="1834056"/>
          </a:xfrm>
        </p:spPr>
        <p:txBody>
          <a:bodyPr>
            <a:normAutofit fontScale="90000"/>
          </a:bodyPr>
          <a:lstStyle/>
          <a:p>
            <a:r>
              <a:rPr lang="en-GB" sz="3100" b="1" dirty="0" smtClean="0"/>
              <a:t/>
            </a:r>
            <a:br>
              <a:rPr lang="en-GB" sz="3100" b="1" dirty="0" smtClean="0"/>
            </a:br>
            <a:r>
              <a:rPr lang="en-GB" sz="5400" b="1" dirty="0" err="1" smtClean="0"/>
              <a:t>ChessWatch</a:t>
            </a:r>
            <a:r>
              <a:rPr lang="en-GB" sz="5400" b="1" dirty="0"/>
              <a:t>:</a:t>
            </a:r>
            <a:br>
              <a:rPr lang="en-GB" sz="5400" b="1" dirty="0"/>
            </a:br>
            <a:r>
              <a:rPr lang="en-GB" sz="5400" b="1" dirty="0"/>
              <a:t>Classroom resources  </a:t>
            </a:r>
            <a:r>
              <a:rPr lang="en-GB" sz="3100" dirty="0"/>
              <a:t/>
            </a:r>
            <a:br>
              <a:rPr lang="en-GB" sz="3100" dirty="0"/>
            </a:br>
            <a:endParaRPr lang="en-GB" sz="3100" dirty="0"/>
          </a:p>
        </p:txBody>
      </p:sp>
    </p:spTree>
    <p:extLst>
      <p:ext uri="{BB962C8B-B14F-4D97-AF65-F5344CB8AC3E}">
        <p14:creationId xmlns:p14="http://schemas.microsoft.com/office/powerpoint/2010/main" val="1927549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22AEE6-69F2-4EC1-834B-85DDF732A21F}"/>
              </a:ext>
            </a:extLst>
          </p:cNvPr>
          <p:cNvSpPr>
            <a:spLocks noGrp="1"/>
          </p:cNvSpPr>
          <p:nvPr>
            <p:ph type="title"/>
          </p:nvPr>
        </p:nvSpPr>
        <p:spPr>
          <a:xfrm>
            <a:off x="558800" y="414191"/>
            <a:ext cx="10515600" cy="716787"/>
          </a:xfrm>
        </p:spPr>
        <p:txBody>
          <a:bodyPr>
            <a:normAutofit fontScale="90000"/>
          </a:bodyPr>
          <a:lstStyle/>
          <a:p>
            <a:pPr algn="ctr"/>
            <a:r>
              <a:rPr lang="en-GB" b="1" dirty="0"/>
              <a:t>How do we measure the health of a river</a:t>
            </a:r>
            <a:r>
              <a:rPr lang="en-GB" b="1" dirty="0" smtClean="0"/>
              <a:t>?</a:t>
            </a:r>
            <a:r>
              <a:rPr lang="en-GB" dirty="0" smtClean="0"/>
              <a:t/>
            </a:r>
            <a:br>
              <a:rPr lang="en-GB" dirty="0" smtClean="0"/>
            </a:br>
            <a:r>
              <a:rPr lang="en-GB" dirty="0" smtClean="0"/>
              <a:t> </a:t>
            </a:r>
            <a:endParaRPr lang="en-GB" sz="1800" b="1" dirty="0"/>
          </a:p>
        </p:txBody>
      </p:sp>
      <p:sp>
        <p:nvSpPr>
          <p:cNvPr id="5" name="Rectangle 4">
            <a:extLst>
              <a:ext uri="{FF2B5EF4-FFF2-40B4-BE49-F238E27FC236}">
                <a16:creationId xmlns="" xmlns:a16="http://schemas.microsoft.com/office/drawing/2014/main" id="{E1FCBD4A-0613-4DB8-BF7D-28AE4075A864}"/>
              </a:ext>
            </a:extLst>
          </p:cNvPr>
          <p:cNvSpPr/>
          <p:nvPr/>
        </p:nvSpPr>
        <p:spPr>
          <a:xfrm>
            <a:off x="311620" y="2020378"/>
            <a:ext cx="1528549" cy="6005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hlinkClick r:id="rId3">
                  <a:extLst>
                    <a:ext uri="{A12FA001-AC4F-418D-AE19-62706E023703}">
                      <ahyp:hlinkClr xmlns="" xmlns:ahyp="http://schemas.microsoft.com/office/drawing/2018/hyperlinkcolor" val="tx"/>
                    </a:ext>
                  </a:extLst>
                </a:hlinkClick>
              </a:rPr>
              <a:t>p</a:t>
            </a:r>
            <a:r>
              <a:rPr lang="en-GB" b="1" dirty="0" smtClean="0">
                <a:solidFill>
                  <a:schemeClr val="tx1"/>
                </a:solidFill>
                <a:hlinkClick r:id="rId3">
                  <a:extLst>
                    <a:ext uri="{A12FA001-AC4F-418D-AE19-62706E023703}">
                      <ahyp:hlinkClr xmlns="" xmlns:ahyp="http://schemas.microsoft.com/office/drawing/2018/hyperlinkcolor" val="tx"/>
                    </a:ext>
                  </a:extLst>
                </a:hlinkClick>
              </a:rPr>
              <a:t>H</a:t>
            </a:r>
            <a:endParaRPr lang="en-GB" b="1" dirty="0">
              <a:solidFill>
                <a:schemeClr val="tx1"/>
              </a:solidFill>
            </a:endParaRPr>
          </a:p>
        </p:txBody>
      </p:sp>
      <p:sp>
        <p:nvSpPr>
          <p:cNvPr id="7" name="Rectangle 6">
            <a:extLst>
              <a:ext uri="{FF2B5EF4-FFF2-40B4-BE49-F238E27FC236}">
                <a16:creationId xmlns="" xmlns:a16="http://schemas.microsoft.com/office/drawing/2014/main" id="{5B708B3C-B042-427F-8D6F-8D0EF6C8C2F5}"/>
              </a:ext>
            </a:extLst>
          </p:cNvPr>
          <p:cNvSpPr/>
          <p:nvPr/>
        </p:nvSpPr>
        <p:spPr>
          <a:xfrm>
            <a:off x="1945930" y="2020378"/>
            <a:ext cx="1528549" cy="6005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hlinkClick r:id="rId4">
                  <a:extLst>
                    <a:ext uri="{A12FA001-AC4F-418D-AE19-62706E023703}">
                      <ahyp:hlinkClr xmlns="" xmlns:ahyp="http://schemas.microsoft.com/office/drawing/2018/hyperlinkcolor" val="tx"/>
                    </a:ext>
                  </a:extLst>
                </a:hlinkClick>
              </a:rPr>
              <a:t>Dissolved Oxygen </a:t>
            </a:r>
            <a:endParaRPr lang="en-GB" dirty="0">
              <a:solidFill>
                <a:schemeClr val="tx1"/>
              </a:solidFill>
            </a:endParaRPr>
          </a:p>
        </p:txBody>
      </p:sp>
      <p:sp>
        <p:nvSpPr>
          <p:cNvPr id="8" name="Rectangle 7">
            <a:extLst>
              <a:ext uri="{FF2B5EF4-FFF2-40B4-BE49-F238E27FC236}">
                <a16:creationId xmlns="" xmlns:a16="http://schemas.microsoft.com/office/drawing/2014/main" id="{833E3E57-520B-4F2C-AE0A-3DD229D0F230}"/>
              </a:ext>
            </a:extLst>
          </p:cNvPr>
          <p:cNvSpPr/>
          <p:nvPr/>
        </p:nvSpPr>
        <p:spPr>
          <a:xfrm>
            <a:off x="3580240" y="2020378"/>
            <a:ext cx="1528549" cy="6005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hlinkClick r:id="rId5">
                  <a:extLst>
                    <a:ext uri="{A12FA001-AC4F-418D-AE19-62706E023703}">
                      <ahyp:hlinkClr xmlns="" xmlns:ahyp="http://schemas.microsoft.com/office/drawing/2018/hyperlinkcolor" val="tx"/>
                    </a:ext>
                  </a:extLst>
                </a:hlinkClick>
              </a:rPr>
              <a:t>Turbidity</a:t>
            </a:r>
            <a:r>
              <a:rPr lang="en-GB" dirty="0">
                <a:solidFill>
                  <a:schemeClr val="tx1"/>
                </a:solidFill>
              </a:rPr>
              <a:t> </a:t>
            </a:r>
          </a:p>
        </p:txBody>
      </p:sp>
      <p:sp>
        <p:nvSpPr>
          <p:cNvPr id="9" name="Rectangle 8">
            <a:extLst>
              <a:ext uri="{FF2B5EF4-FFF2-40B4-BE49-F238E27FC236}">
                <a16:creationId xmlns="" xmlns:a16="http://schemas.microsoft.com/office/drawing/2014/main" id="{FFE0C6D1-62E8-4BCE-A3CE-7FA8E195A0A2}"/>
              </a:ext>
            </a:extLst>
          </p:cNvPr>
          <p:cNvSpPr/>
          <p:nvPr/>
        </p:nvSpPr>
        <p:spPr>
          <a:xfrm>
            <a:off x="311619" y="2711843"/>
            <a:ext cx="1528549" cy="6005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Water </a:t>
            </a:r>
            <a:r>
              <a:rPr lang="en-GB" dirty="0">
                <a:solidFill>
                  <a:schemeClr val="tx1"/>
                </a:solidFill>
                <a:hlinkClick r:id="rId6">
                  <a:extLst>
                    <a:ext uri="{A12FA001-AC4F-418D-AE19-62706E023703}">
                      <ahyp:hlinkClr xmlns="" xmlns:ahyp="http://schemas.microsoft.com/office/drawing/2018/hyperlinkcolor" val="tx"/>
                    </a:ext>
                  </a:extLst>
                </a:hlinkClick>
              </a:rPr>
              <a:t>Level</a:t>
            </a:r>
            <a:r>
              <a:rPr lang="en-GB" dirty="0">
                <a:solidFill>
                  <a:schemeClr val="tx1"/>
                </a:solidFill>
              </a:rPr>
              <a:t> </a:t>
            </a:r>
          </a:p>
        </p:txBody>
      </p:sp>
      <p:sp>
        <p:nvSpPr>
          <p:cNvPr id="10" name="Rectangle 9">
            <a:extLst>
              <a:ext uri="{FF2B5EF4-FFF2-40B4-BE49-F238E27FC236}">
                <a16:creationId xmlns="" xmlns:a16="http://schemas.microsoft.com/office/drawing/2014/main" id="{39347294-355D-4FBF-AEF1-5295DD2852A2}"/>
              </a:ext>
            </a:extLst>
          </p:cNvPr>
          <p:cNvSpPr/>
          <p:nvPr/>
        </p:nvSpPr>
        <p:spPr>
          <a:xfrm>
            <a:off x="1945929" y="2711843"/>
            <a:ext cx="1528549" cy="6005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hlinkClick r:id="rId7">
                  <a:extLst>
                    <a:ext uri="{A12FA001-AC4F-418D-AE19-62706E023703}">
                      <ahyp:hlinkClr xmlns="" xmlns:ahyp="http://schemas.microsoft.com/office/drawing/2018/hyperlinkcolor" val="tx"/>
                    </a:ext>
                  </a:extLst>
                </a:hlinkClick>
              </a:rPr>
              <a:t>Electrical conductivity </a:t>
            </a:r>
            <a:endParaRPr lang="en-GB" dirty="0">
              <a:solidFill>
                <a:schemeClr val="tx1"/>
              </a:solidFill>
            </a:endParaRPr>
          </a:p>
        </p:txBody>
      </p:sp>
      <p:sp>
        <p:nvSpPr>
          <p:cNvPr id="11" name="Rectangle 10">
            <a:extLst>
              <a:ext uri="{FF2B5EF4-FFF2-40B4-BE49-F238E27FC236}">
                <a16:creationId xmlns="" xmlns:a16="http://schemas.microsoft.com/office/drawing/2014/main" id="{BD86F112-61C4-411E-9815-177B31932C17}"/>
              </a:ext>
            </a:extLst>
          </p:cNvPr>
          <p:cNvSpPr/>
          <p:nvPr/>
        </p:nvSpPr>
        <p:spPr>
          <a:xfrm>
            <a:off x="3601279" y="2711843"/>
            <a:ext cx="1486469" cy="6005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hlinkClick r:id="rId8">
                  <a:extLst>
                    <a:ext uri="{A12FA001-AC4F-418D-AE19-62706E023703}">
                      <ahyp:hlinkClr xmlns="" xmlns:ahyp="http://schemas.microsoft.com/office/drawing/2018/hyperlinkcolor" val="tx"/>
                    </a:ext>
                  </a:extLst>
                </a:hlinkClick>
              </a:rPr>
              <a:t>Tryptophan</a:t>
            </a:r>
            <a:r>
              <a:rPr lang="en-GB" dirty="0"/>
              <a:t> </a:t>
            </a:r>
          </a:p>
        </p:txBody>
      </p:sp>
      <p:sp>
        <p:nvSpPr>
          <p:cNvPr id="12" name="Rectangle 11">
            <a:extLst>
              <a:ext uri="{FF2B5EF4-FFF2-40B4-BE49-F238E27FC236}">
                <a16:creationId xmlns="" xmlns:a16="http://schemas.microsoft.com/office/drawing/2014/main" id="{48807925-AF22-40E1-96BE-02515DB85F39}"/>
              </a:ext>
            </a:extLst>
          </p:cNvPr>
          <p:cNvSpPr/>
          <p:nvPr/>
        </p:nvSpPr>
        <p:spPr>
          <a:xfrm>
            <a:off x="1945929" y="3387560"/>
            <a:ext cx="1486469" cy="6005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hlinkClick r:id="rId9">
                  <a:extLst>
                    <a:ext uri="{A12FA001-AC4F-418D-AE19-62706E023703}">
                      <ahyp:hlinkClr xmlns="" xmlns:ahyp="http://schemas.microsoft.com/office/drawing/2018/hyperlinkcolor" val="tx"/>
                    </a:ext>
                  </a:extLst>
                </a:hlinkClick>
              </a:rPr>
              <a:t>Chlorophyll</a:t>
            </a:r>
            <a:r>
              <a:rPr lang="en-GB" dirty="0">
                <a:solidFill>
                  <a:schemeClr val="tx1"/>
                </a:solidFill>
              </a:rPr>
              <a:t> -a</a:t>
            </a:r>
            <a:r>
              <a:rPr lang="en-GB" dirty="0"/>
              <a:t> </a:t>
            </a:r>
          </a:p>
        </p:txBody>
      </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72150" y="4863359"/>
            <a:ext cx="2834026" cy="1598135"/>
          </a:xfrm>
          <a:prstGeom prst="rect">
            <a:avLst/>
          </a:prstGeom>
        </p:spPr>
      </p:pic>
      <p:sp>
        <p:nvSpPr>
          <p:cNvPr id="4" name="Rectangle 3"/>
          <p:cNvSpPr/>
          <p:nvPr/>
        </p:nvSpPr>
        <p:spPr>
          <a:xfrm>
            <a:off x="6096000" y="6052288"/>
            <a:ext cx="5825313" cy="369332"/>
          </a:xfrm>
          <a:prstGeom prst="rect">
            <a:avLst/>
          </a:prstGeom>
        </p:spPr>
        <p:txBody>
          <a:bodyPr wrap="none">
            <a:spAutoFit/>
          </a:bodyPr>
          <a:lstStyle/>
          <a:p>
            <a:r>
              <a:rPr lang="en-GB" dirty="0">
                <a:hlinkClick r:id="rId11"/>
              </a:rPr>
              <a:t>http://www.riverchessassociation.co.uk/fly-monitoring.html</a:t>
            </a:r>
            <a:endParaRPr lang="en-GB" dirty="0"/>
          </a:p>
        </p:txBody>
      </p:sp>
      <p:sp>
        <p:nvSpPr>
          <p:cNvPr id="6" name="TextBox 5"/>
          <p:cNvSpPr txBox="1"/>
          <p:nvPr/>
        </p:nvSpPr>
        <p:spPr>
          <a:xfrm>
            <a:off x="49468" y="4102545"/>
            <a:ext cx="5708486" cy="646331"/>
          </a:xfrm>
          <a:prstGeom prst="rect">
            <a:avLst/>
          </a:prstGeom>
          <a:noFill/>
        </p:spPr>
        <p:txBody>
          <a:bodyPr wrap="none" rtlCol="0">
            <a:spAutoFit/>
          </a:bodyPr>
          <a:lstStyle/>
          <a:p>
            <a:r>
              <a:rPr lang="en-GB" b="1" dirty="0"/>
              <a:t>Click on each of the indicators to go to the webpage </a:t>
            </a:r>
            <a:endParaRPr lang="en-GB" b="1" dirty="0" smtClean="0"/>
          </a:p>
          <a:p>
            <a:r>
              <a:rPr lang="en-GB" b="1" dirty="0" smtClean="0"/>
              <a:t>with </a:t>
            </a:r>
            <a:r>
              <a:rPr lang="en-GB" b="1" dirty="0"/>
              <a:t>further detail about what the sensors are measuring</a:t>
            </a:r>
            <a:endParaRPr lang="en-GB" dirty="0"/>
          </a:p>
        </p:txBody>
      </p:sp>
      <p:sp>
        <p:nvSpPr>
          <p:cNvPr id="14" name="Rectangle 13"/>
          <p:cNvSpPr/>
          <p:nvPr/>
        </p:nvSpPr>
        <p:spPr>
          <a:xfrm>
            <a:off x="108114" y="1349115"/>
            <a:ext cx="5708486" cy="5358323"/>
          </a:xfrm>
          <a:prstGeom prst="rect">
            <a:avLst/>
          </a:prstGeom>
          <a:solidFill>
            <a:srgbClr val="EDEDED">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2098226" y="790408"/>
            <a:ext cx="7131183" cy="369332"/>
          </a:xfrm>
          <a:prstGeom prst="rect">
            <a:avLst/>
          </a:prstGeom>
          <a:noFill/>
        </p:spPr>
        <p:txBody>
          <a:bodyPr wrap="none" rtlCol="0">
            <a:spAutoFit/>
          </a:bodyPr>
          <a:lstStyle/>
          <a:p>
            <a:r>
              <a:rPr lang="en-US" dirty="0" smtClean="0"/>
              <a:t>We can measure river health using both  chemical and biological indicators</a:t>
            </a:r>
            <a:endParaRPr lang="en-GB" dirty="0"/>
          </a:p>
        </p:txBody>
      </p:sp>
      <p:sp>
        <p:nvSpPr>
          <p:cNvPr id="16" name="Rectangle 15"/>
          <p:cNvSpPr/>
          <p:nvPr/>
        </p:nvSpPr>
        <p:spPr>
          <a:xfrm>
            <a:off x="6037353" y="1349115"/>
            <a:ext cx="5883959" cy="5358323"/>
          </a:xfrm>
          <a:prstGeom prst="rect">
            <a:avLst/>
          </a:prstGeom>
          <a:solidFill>
            <a:srgbClr val="EDEDED">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6170415" y="1437134"/>
            <a:ext cx="4159472" cy="523220"/>
          </a:xfrm>
          <a:prstGeom prst="rect">
            <a:avLst/>
          </a:prstGeom>
          <a:noFill/>
        </p:spPr>
        <p:txBody>
          <a:bodyPr wrap="none" rtlCol="0">
            <a:spAutoFit/>
          </a:bodyPr>
          <a:lstStyle/>
          <a:p>
            <a:r>
              <a:rPr lang="en-US" sz="2800" b="1" i="1" dirty="0" smtClean="0"/>
              <a:t>Using </a:t>
            </a:r>
            <a:r>
              <a:rPr lang="en-US" sz="2800" b="1" i="1" dirty="0" err="1" smtClean="0"/>
              <a:t>riverfly</a:t>
            </a:r>
            <a:r>
              <a:rPr lang="en-US" sz="2800" b="1" i="1" dirty="0" smtClean="0"/>
              <a:t> monitoring…</a:t>
            </a:r>
            <a:endParaRPr lang="en-GB" sz="2800" b="1" i="1" dirty="0"/>
          </a:p>
        </p:txBody>
      </p:sp>
      <p:sp>
        <p:nvSpPr>
          <p:cNvPr id="18" name="TextBox 17"/>
          <p:cNvSpPr txBox="1"/>
          <p:nvPr/>
        </p:nvSpPr>
        <p:spPr>
          <a:xfrm>
            <a:off x="185041" y="1443440"/>
            <a:ext cx="5103705" cy="523220"/>
          </a:xfrm>
          <a:prstGeom prst="rect">
            <a:avLst/>
          </a:prstGeom>
          <a:noFill/>
        </p:spPr>
        <p:txBody>
          <a:bodyPr wrap="none" rtlCol="0">
            <a:spAutoFit/>
          </a:bodyPr>
          <a:lstStyle/>
          <a:p>
            <a:r>
              <a:rPr lang="en-US" sz="2800" b="1" i="1" dirty="0" smtClean="0"/>
              <a:t>Using water quality monitoring…</a:t>
            </a:r>
            <a:endParaRPr lang="en-GB" sz="2800" b="1" i="1" dirty="0"/>
          </a:p>
        </p:txBody>
      </p:sp>
      <p:pic>
        <p:nvPicPr>
          <p:cNvPr id="19" name="Picture 18"/>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592118" y="2175620"/>
            <a:ext cx="2416538" cy="302067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9229409" y="3414239"/>
            <a:ext cx="2200957" cy="1485646"/>
          </a:xfrm>
          <a:prstGeom prst="rect">
            <a:avLst/>
          </a:prstGeom>
        </p:spPr>
      </p:pic>
      <p:sp>
        <p:nvSpPr>
          <p:cNvPr id="21" name="TextBox 20"/>
          <p:cNvSpPr txBox="1"/>
          <p:nvPr/>
        </p:nvSpPr>
        <p:spPr>
          <a:xfrm>
            <a:off x="6096000" y="5438104"/>
            <a:ext cx="5867440" cy="923330"/>
          </a:xfrm>
          <a:prstGeom prst="rect">
            <a:avLst/>
          </a:prstGeom>
          <a:noFill/>
        </p:spPr>
        <p:txBody>
          <a:bodyPr wrap="none" rtlCol="0">
            <a:spAutoFit/>
          </a:bodyPr>
          <a:lstStyle/>
          <a:p>
            <a:r>
              <a:rPr lang="en-US" dirty="0" smtClean="0"/>
              <a:t>The River Chess Association has a team of trained volunteers</a:t>
            </a:r>
          </a:p>
          <a:p>
            <a:r>
              <a:rPr lang="en-US" dirty="0"/>
              <a:t>m</a:t>
            </a:r>
            <a:r>
              <a:rPr lang="en-US" dirty="0" smtClean="0"/>
              <a:t>onitoring fly life on the River Chess:</a:t>
            </a:r>
          </a:p>
          <a:p>
            <a:r>
              <a:rPr lang="en-US" dirty="0" smtClean="0"/>
              <a:t> </a:t>
            </a:r>
            <a:endParaRPr lang="en-GB" dirty="0"/>
          </a:p>
        </p:txBody>
      </p:sp>
    </p:spTree>
    <p:extLst>
      <p:ext uri="{BB962C8B-B14F-4D97-AF65-F5344CB8AC3E}">
        <p14:creationId xmlns:p14="http://schemas.microsoft.com/office/powerpoint/2010/main" val="1862112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AC67C92-7365-40A2-BC5B-556A986CD7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405815" cy="6858000"/>
          </a:xfrm>
          <a:prstGeom prst="rect">
            <a:avLst/>
          </a:prstGeom>
        </p:spPr>
      </p:pic>
    </p:spTree>
    <p:extLst>
      <p:ext uri="{BB962C8B-B14F-4D97-AF65-F5344CB8AC3E}">
        <p14:creationId xmlns:p14="http://schemas.microsoft.com/office/powerpoint/2010/main" val="3192262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1DA0AF-80A3-493D-8556-995B5D759D62}"/>
              </a:ext>
            </a:extLst>
          </p:cNvPr>
          <p:cNvSpPr>
            <a:spLocks noGrp="1"/>
          </p:cNvSpPr>
          <p:nvPr>
            <p:ph type="title"/>
          </p:nvPr>
        </p:nvSpPr>
        <p:spPr>
          <a:xfrm>
            <a:off x="838200" y="365125"/>
            <a:ext cx="10515600" cy="564265"/>
          </a:xfrm>
        </p:spPr>
        <p:txBody>
          <a:bodyPr>
            <a:normAutofit fontScale="90000"/>
          </a:bodyPr>
          <a:lstStyle/>
          <a:p>
            <a:pPr algn="ctr"/>
            <a:r>
              <a:rPr lang="en-US" b="1" dirty="0" smtClean="0"/>
              <a:t>Water quality requirements to support a healthy population of brown trout</a:t>
            </a:r>
            <a:endParaRPr lang="en-GB" b="1" dirty="0"/>
          </a:p>
        </p:txBody>
      </p:sp>
      <p:pic>
        <p:nvPicPr>
          <p:cNvPr id="13" name="Picture 12" descr="A close up of a logo&#10;&#10;Description automatically generated">
            <a:extLst>
              <a:ext uri="{FF2B5EF4-FFF2-40B4-BE49-F238E27FC236}">
                <a16:creationId xmlns="" xmlns:a16="http://schemas.microsoft.com/office/drawing/2014/main" id="{8E19391E-C638-4C3A-BB26-D31244801F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0263" y="3419473"/>
            <a:ext cx="171474" cy="19053"/>
          </a:xfrm>
          <a:prstGeom prst="rect">
            <a:avLst/>
          </a:prstGeom>
        </p:spPr>
      </p:pic>
      <p:pic>
        <p:nvPicPr>
          <p:cNvPr id="15" name="Picture 14" descr="A close up of a newspaper&#10;&#10;Description automatically generated">
            <a:extLst>
              <a:ext uri="{FF2B5EF4-FFF2-40B4-BE49-F238E27FC236}">
                <a16:creationId xmlns="" xmlns:a16="http://schemas.microsoft.com/office/drawing/2014/main" id="{3E960BBE-6DF7-4D0C-A028-334DD09756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7144" y="1199497"/>
            <a:ext cx="6986238" cy="4925297"/>
          </a:xfrm>
          <a:prstGeom prst="rect">
            <a:avLst/>
          </a:prstGeom>
        </p:spPr>
      </p:pic>
      <p:sp>
        <p:nvSpPr>
          <p:cNvPr id="16" name="TextBox 15">
            <a:extLst>
              <a:ext uri="{FF2B5EF4-FFF2-40B4-BE49-F238E27FC236}">
                <a16:creationId xmlns="" xmlns:a16="http://schemas.microsoft.com/office/drawing/2014/main" id="{186D1812-AC35-4986-AF4C-7DFE51BE65D6}"/>
              </a:ext>
            </a:extLst>
          </p:cNvPr>
          <p:cNvSpPr txBox="1"/>
          <p:nvPr/>
        </p:nvSpPr>
        <p:spPr>
          <a:xfrm>
            <a:off x="629588" y="6202817"/>
            <a:ext cx="11692328" cy="369332"/>
          </a:xfrm>
          <a:prstGeom prst="rect">
            <a:avLst/>
          </a:prstGeom>
          <a:noFill/>
        </p:spPr>
        <p:txBody>
          <a:bodyPr wrap="square" rtlCol="0">
            <a:spAutoFit/>
          </a:bodyPr>
          <a:lstStyle/>
          <a:p>
            <a:r>
              <a:rPr lang="en-GB" dirty="0" smtClean="0"/>
              <a:t>It’s not all about water quality. What other factors might you need to support a healthy population of brown trout?</a:t>
            </a:r>
            <a:endParaRPr lang="en-GB" dirty="0"/>
          </a:p>
        </p:txBody>
      </p:sp>
    </p:spTree>
    <p:extLst>
      <p:ext uri="{BB962C8B-B14F-4D97-AF65-F5344CB8AC3E}">
        <p14:creationId xmlns:p14="http://schemas.microsoft.com/office/powerpoint/2010/main" val="2565554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AF18F-5347-4DCB-8B42-C0FA1686ADAB}"/>
              </a:ext>
            </a:extLst>
          </p:cNvPr>
          <p:cNvSpPr>
            <a:spLocks noGrp="1"/>
          </p:cNvSpPr>
          <p:nvPr>
            <p:ph type="title"/>
          </p:nvPr>
        </p:nvSpPr>
        <p:spPr>
          <a:xfrm>
            <a:off x="1522860" y="231050"/>
            <a:ext cx="10515600" cy="568190"/>
          </a:xfrm>
        </p:spPr>
        <p:txBody>
          <a:bodyPr>
            <a:normAutofit fontScale="90000"/>
          </a:bodyPr>
          <a:lstStyle/>
          <a:p>
            <a:r>
              <a:rPr lang="en-GB" b="1" dirty="0"/>
              <a:t>Human disruption to the drainage basin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4060" y="1096575"/>
            <a:ext cx="3047999" cy="228599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590" y="1088610"/>
            <a:ext cx="2956532" cy="2501239"/>
          </a:xfrm>
          <a:prstGeom prst="rect">
            <a:avLst/>
          </a:prstGeom>
        </p:spPr>
      </p:pic>
      <p:grpSp>
        <p:nvGrpSpPr>
          <p:cNvPr id="22" name="Group 21"/>
          <p:cNvGrpSpPr/>
          <p:nvPr/>
        </p:nvGrpSpPr>
        <p:grpSpPr>
          <a:xfrm>
            <a:off x="7344197" y="1088610"/>
            <a:ext cx="4318767" cy="3146132"/>
            <a:chOff x="3853409" y="641718"/>
            <a:chExt cx="4318767" cy="3146132"/>
          </a:xfrm>
        </p:grpSpPr>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41600" y="641718"/>
              <a:ext cx="2830576" cy="288402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53409" y="1082750"/>
              <a:ext cx="1751738" cy="2705100"/>
            </a:xfrm>
            <a:prstGeom prst="rect">
              <a:avLst/>
            </a:prstGeom>
          </p:spPr>
        </p:pic>
      </p:grpSp>
      <p:pic>
        <p:nvPicPr>
          <p:cNvPr id="20" name="Picture 1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5947" y="4106425"/>
            <a:ext cx="2361038" cy="259080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32681" y="4609869"/>
            <a:ext cx="1599413" cy="1876425"/>
          </a:xfrm>
          <a:prstGeom prst="rect">
            <a:avLst/>
          </a:prstGeom>
        </p:spPr>
      </p:pic>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1789" y="3981341"/>
            <a:ext cx="2732540" cy="2049406"/>
          </a:xfrm>
          <a:prstGeom prst="rect">
            <a:avLst/>
          </a:prstGeom>
        </p:spPr>
      </p:pic>
      <p:sp>
        <p:nvSpPr>
          <p:cNvPr id="27" name="TextBox 26"/>
          <p:cNvSpPr txBox="1"/>
          <p:nvPr/>
        </p:nvSpPr>
        <p:spPr>
          <a:xfrm>
            <a:off x="4327574" y="6096651"/>
            <a:ext cx="2373432" cy="400110"/>
          </a:xfrm>
          <a:prstGeom prst="rect">
            <a:avLst/>
          </a:prstGeom>
          <a:noFill/>
        </p:spPr>
        <p:txBody>
          <a:bodyPr wrap="square" rtlCol="0">
            <a:spAutoFit/>
          </a:bodyPr>
          <a:lstStyle/>
          <a:p>
            <a:r>
              <a:rPr lang="en-US" sz="2000" b="1" dirty="0" smtClean="0">
                <a:solidFill>
                  <a:schemeClr val="accent5">
                    <a:lumMod val="50000"/>
                  </a:schemeClr>
                </a:solidFill>
              </a:rPr>
              <a:t>Agricultural runoff</a:t>
            </a:r>
            <a:endParaRPr lang="en-GB" sz="2000" b="1" dirty="0">
              <a:solidFill>
                <a:schemeClr val="accent5">
                  <a:lumMod val="50000"/>
                </a:schemeClr>
              </a:solidFill>
            </a:endParaRPr>
          </a:p>
        </p:txBody>
      </p:sp>
      <p:sp>
        <p:nvSpPr>
          <p:cNvPr id="28" name="TextBox 27"/>
          <p:cNvSpPr txBox="1"/>
          <p:nvPr/>
        </p:nvSpPr>
        <p:spPr>
          <a:xfrm>
            <a:off x="4300885" y="3409055"/>
            <a:ext cx="2373432" cy="400110"/>
          </a:xfrm>
          <a:prstGeom prst="rect">
            <a:avLst/>
          </a:prstGeom>
          <a:noFill/>
        </p:spPr>
        <p:txBody>
          <a:bodyPr wrap="square" rtlCol="0">
            <a:spAutoFit/>
          </a:bodyPr>
          <a:lstStyle/>
          <a:p>
            <a:r>
              <a:rPr lang="en-US" sz="2000" b="1" dirty="0" smtClean="0">
                <a:solidFill>
                  <a:schemeClr val="accent5">
                    <a:lumMod val="50000"/>
                  </a:schemeClr>
                </a:solidFill>
              </a:rPr>
              <a:t>River </a:t>
            </a:r>
            <a:r>
              <a:rPr lang="en-US" sz="2000" b="1" dirty="0" err="1">
                <a:solidFill>
                  <a:schemeClr val="accent5">
                    <a:lumMod val="50000"/>
                  </a:schemeClr>
                </a:solidFill>
              </a:rPr>
              <a:t>c</a:t>
            </a:r>
            <a:r>
              <a:rPr lang="en-US" sz="2000" b="1" dirty="0" err="1" smtClean="0">
                <a:solidFill>
                  <a:schemeClr val="accent5">
                    <a:lumMod val="50000"/>
                  </a:schemeClr>
                </a:solidFill>
              </a:rPr>
              <a:t>hannelisation</a:t>
            </a:r>
            <a:endParaRPr lang="en-GB" sz="2000" b="1" dirty="0">
              <a:solidFill>
                <a:schemeClr val="accent5">
                  <a:lumMod val="50000"/>
                </a:schemeClr>
              </a:solidFill>
            </a:endParaRPr>
          </a:p>
        </p:txBody>
      </p:sp>
      <p:sp>
        <p:nvSpPr>
          <p:cNvPr id="29" name="TextBox 28"/>
          <p:cNvSpPr txBox="1"/>
          <p:nvPr/>
        </p:nvSpPr>
        <p:spPr>
          <a:xfrm>
            <a:off x="289528" y="3589849"/>
            <a:ext cx="2922594" cy="707886"/>
          </a:xfrm>
          <a:prstGeom prst="rect">
            <a:avLst/>
          </a:prstGeom>
          <a:noFill/>
        </p:spPr>
        <p:txBody>
          <a:bodyPr wrap="square" rtlCol="0">
            <a:spAutoFit/>
          </a:bodyPr>
          <a:lstStyle/>
          <a:p>
            <a:r>
              <a:rPr lang="en-US" sz="2000" b="1" dirty="0" smtClean="0">
                <a:solidFill>
                  <a:schemeClr val="accent5">
                    <a:lumMod val="50000"/>
                  </a:schemeClr>
                </a:solidFill>
              </a:rPr>
              <a:t>Abstraction for drinking water</a:t>
            </a:r>
            <a:endParaRPr lang="en-GB" sz="2000" b="1" dirty="0">
              <a:solidFill>
                <a:schemeClr val="accent5">
                  <a:lumMod val="50000"/>
                </a:schemeClr>
              </a:solidFill>
            </a:endParaRPr>
          </a:p>
        </p:txBody>
      </p:sp>
      <p:sp>
        <p:nvSpPr>
          <p:cNvPr id="30" name="TextBox 29"/>
          <p:cNvSpPr txBox="1"/>
          <p:nvPr/>
        </p:nvSpPr>
        <p:spPr>
          <a:xfrm>
            <a:off x="9115866" y="3930939"/>
            <a:ext cx="2922594" cy="400110"/>
          </a:xfrm>
          <a:prstGeom prst="rect">
            <a:avLst/>
          </a:prstGeom>
          <a:noFill/>
        </p:spPr>
        <p:txBody>
          <a:bodyPr wrap="square" rtlCol="0">
            <a:spAutoFit/>
          </a:bodyPr>
          <a:lstStyle/>
          <a:p>
            <a:r>
              <a:rPr lang="en-US" sz="2000" b="1" dirty="0" smtClean="0">
                <a:solidFill>
                  <a:schemeClr val="accent5">
                    <a:lumMod val="50000"/>
                  </a:schemeClr>
                </a:solidFill>
              </a:rPr>
              <a:t>Domestic water use</a:t>
            </a:r>
            <a:endParaRPr lang="en-GB" sz="2000" b="1" dirty="0">
              <a:solidFill>
                <a:schemeClr val="accent5">
                  <a:lumMod val="50000"/>
                </a:schemeClr>
              </a:solidFill>
            </a:endParaRPr>
          </a:p>
        </p:txBody>
      </p:sp>
    </p:spTree>
    <p:extLst>
      <p:ext uri="{BB962C8B-B14F-4D97-AF65-F5344CB8AC3E}">
        <p14:creationId xmlns:p14="http://schemas.microsoft.com/office/powerpoint/2010/main" val="3138978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FFA55D-7423-4ED4-AB12-F6C71282B6E8}"/>
              </a:ext>
            </a:extLst>
          </p:cNvPr>
          <p:cNvSpPr>
            <a:spLocks noGrp="1"/>
          </p:cNvSpPr>
          <p:nvPr>
            <p:ph type="title"/>
          </p:nvPr>
        </p:nvSpPr>
        <p:spPr>
          <a:xfrm>
            <a:off x="618968" y="383699"/>
            <a:ext cx="10515600" cy="630297"/>
          </a:xfrm>
        </p:spPr>
        <p:txBody>
          <a:bodyPr>
            <a:normAutofit fontScale="90000"/>
          </a:bodyPr>
          <a:lstStyle/>
          <a:p>
            <a:pPr algn="ctr"/>
            <a:r>
              <a:rPr lang="en-GB" b="1" dirty="0" smtClean="0"/>
              <a:t>Factors changing water supply and demand</a:t>
            </a:r>
            <a:endParaRPr lang="en-GB" b="1" dirty="0"/>
          </a:p>
        </p:txBody>
      </p:sp>
      <p:pic>
        <p:nvPicPr>
          <p:cNvPr id="11" name="Picture 10" descr="A picture containing tree, nature&#10;&#10;Description automatically generated">
            <a:extLst>
              <a:ext uri="{FF2B5EF4-FFF2-40B4-BE49-F238E27FC236}">
                <a16:creationId xmlns="" xmlns:a16="http://schemas.microsoft.com/office/drawing/2014/main" id="{F6F97B2A-9D72-4DA2-92D2-D2A4899F23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4873" y="1310129"/>
            <a:ext cx="2934109" cy="2534004"/>
          </a:xfrm>
          <a:prstGeom prst="rect">
            <a:avLst/>
          </a:prstGeom>
        </p:spPr>
      </p:pic>
      <p:pic>
        <p:nvPicPr>
          <p:cNvPr id="13" name="Picture 12" descr="A picture containing animal, outdoor, bear, invertebrate&#10;&#10;Description automatically generated">
            <a:extLst>
              <a:ext uri="{FF2B5EF4-FFF2-40B4-BE49-F238E27FC236}">
                <a16:creationId xmlns="" xmlns:a16="http://schemas.microsoft.com/office/drawing/2014/main" id="{8FE98BBF-A47C-4B2C-A9B4-E7C939BBBF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18407" y="1310129"/>
            <a:ext cx="2915057" cy="2534004"/>
          </a:xfrm>
          <a:prstGeom prst="rect">
            <a:avLst/>
          </a:prstGeom>
        </p:spPr>
      </p:pic>
      <p:sp>
        <p:nvSpPr>
          <p:cNvPr id="4" name="TextBox 3"/>
          <p:cNvSpPr txBox="1"/>
          <p:nvPr/>
        </p:nvSpPr>
        <p:spPr>
          <a:xfrm>
            <a:off x="493304" y="4659881"/>
            <a:ext cx="1731436" cy="369332"/>
          </a:xfrm>
          <a:prstGeom prst="rect">
            <a:avLst/>
          </a:prstGeom>
          <a:noFill/>
        </p:spPr>
        <p:txBody>
          <a:bodyPr wrap="none" rtlCol="0">
            <a:spAutoFit/>
          </a:bodyPr>
          <a:lstStyle/>
          <a:p>
            <a:r>
              <a:rPr lang="en-US" dirty="0" smtClean="0"/>
              <a:t>Climate change?</a:t>
            </a:r>
            <a:endParaRPr lang="en-GB" dirty="0"/>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968" y="1204111"/>
            <a:ext cx="2566480" cy="3421973"/>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30332" y="3987114"/>
            <a:ext cx="1741365" cy="2360777"/>
          </a:xfrm>
          <a:prstGeom prst="rect">
            <a:avLst/>
          </a:prstGeom>
        </p:spPr>
      </p:pic>
      <p:sp>
        <p:nvSpPr>
          <p:cNvPr id="10" name="TextBox 9"/>
          <p:cNvSpPr txBox="1"/>
          <p:nvPr/>
        </p:nvSpPr>
        <p:spPr>
          <a:xfrm>
            <a:off x="4022442" y="6366947"/>
            <a:ext cx="1140249" cy="369332"/>
          </a:xfrm>
          <a:prstGeom prst="rect">
            <a:avLst/>
          </a:prstGeom>
          <a:noFill/>
        </p:spPr>
        <p:txBody>
          <a:bodyPr wrap="none" rtlCol="0">
            <a:spAutoFit/>
          </a:bodyPr>
          <a:lstStyle/>
          <a:p>
            <a:r>
              <a:rPr lang="en-US" dirty="0" smtClean="0"/>
              <a:t>Water use</a:t>
            </a:r>
            <a:endParaRPr lang="en-GB" dirty="0"/>
          </a:p>
        </p:txBody>
      </p:sp>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82076" y="4009743"/>
            <a:ext cx="2213337" cy="2357204"/>
          </a:xfrm>
          <a:prstGeom prst="rect">
            <a:avLst/>
          </a:prstGeom>
        </p:spPr>
      </p:pic>
      <p:sp>
        <p:nvSpPr>
          <p:cNvPr id="16" name="TextBox 15"/>
          <p:cNvSpPr txBox="1"/>
          <p:nvPr/>
        </p:nvSpPr>
        <p:spPr>
          <a:xfrm>
            <a:off x="5876768" y="6352855"/>
            <a:ext cx="1381789" cy="369332"/>
          </a:xfrm>
          <a:prstGeom prst="rect">
            <a:avLst/>
          </a:prstGeom>
          <a:noFill/>
        </p:spPr>
        <p:txBody>
          <a:bodyPr wrap="none" rtlCol="0">
            <a:spAutoFit/>
          </a:bodyPr>
          <a:lstStyle/>
          <a:p>
            <a:r>
              <a:rPr lang="en-US" dirty="0" smtClean="0"/>
              <a:t>Water meter</a:t>
            </a:r>
            <a:endParaRPr lang="en-GB" dirty="0"/>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5792" y="3987114"/>
            <a:ext cx="3705326" cy="2360777"/>
          </a:xfrm>
          <a:prstGeom prst="rect">
            <a:avLst/>
          </a:prstGeom>
        </p:spPr>
      </p:pic>
      <p:sp>
        <p:nvSpPr>
          <p:cNvPr id="17" name="TextBox 16"/>
          <p:cNvSpPr txBox="1"/>
          <p:nvPr/>
        </p:nvSpPr>
        <p:spPr>
          <a:xfrm>
            <a:off x="8209157" y="6340931"/>
            <a:ext cx="3298595" cy="369332"/>
          </a:xfrm>
          <a:prstGeom prst="rect">
            <a:avLst/>
          </a:prstGeom>
          <a:noFill/>
        </p:spPr>
        <p:txBody>
          <a:bodyPr wrap="none" rtlCol="0">
            <a:spAutoFit/>
          </a:bodyPr>
          <a:lstStyle/>
          <a:p>
            <a:r>
              <a:rPr lang="en-US" dirty="0" smtClean="0"/>
              <a:t>Cost of water (South West water)</a:t>
            </a:r>
            <a:endParaRPr lang="en-GB" dirty="0"/>
          </a:p>
        </p:txBody>
      </p:sp>
    </p:spTree>
    <p:extLst>
      <p:ext uri="{BB962C8B-B14F-4D97-AF65-F5344CB8AC3E}">
        <p14:creationId xmlns:p14="http://schemas.microsoft.com/office/powerpoint/2010/main" val="1680760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700"/>
          </a:xfrm>
        </p:spPr>
        <p:txBody>
          <a:bodyPr>
            <a:normAutofit/>
          </a:bodyPr>
          <a:lstStyle/>
          <a:p>
            <a:pPr algn="ctr"/>
            <a:r>
              <a:rPr lang="en-US" sz="2800" b="1" dirty="0" smtClean="0"/>
              <a:t>Thames Water Rainfall 2016/7 – 2018/9</a:t>
            </a:r>
            <a:endParaRPr lang="en-GB" sz="28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2821" y="890268"/>
            <a:ext cx="7587786" cy="4835638"/>
          </a:xfrm>
          <a:prstGeom prst="rect">
            <a:avLst/>
          </a:prstGeom>
        </p:spPr>
      </p:pic>
      <p:sp>
        <p:nvSpPr>
          <p:cNvPr id="5" name="Rectangle 4"/>
          <p:cNvSpPr/>
          <p:nvPr/>
        </p:nvSpPr>
        <p:spPr>
          <a:xfrm>
            <a:off x="6323636" y="5725906"/>
            <a:ext cx="6096000" cy="923330"/>
          </a:xfrm>
          <a:prstGeom prst="rect">
            <a:avLst/>
          </a:prstGeom>
        </p:spPr>
        <p:txBody>
          <a:bodyPr>
            <a:spAutoFit/>
          </a:bodyPr>
          <a:lstStyle/>
          <a:p>
            <a:r>
              <a:rPr lang="en-GB" dirty="0">
                <a:hlinkClick r:id="rId4"/>
              </a:rPr>
              <a:t>https://www.thameswater.co.uk/help-and-advice/water-quality/where-our-water-comes-from/reservoir-levels-and-rainfall-figures</a:t>
            </a:r>
            <a:endParaRPr lang="en-GB" dirty="0"/>
          </a:p>
        </p:txBody>
      </p:sp>
    </p:spTree>
    <p:extLst>
      <p:ext uri="{BB962C8B-B14F-4D97-AF65-F5344CB8AC3E}">
        <p14:creationId xmlns:p14="http://schemas.microsoft.com/office/powerpoint/2010/main" val="2591038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7CF7C1-3F88-4FC1-B567-701248A5BE48}"/>
              </a:ext>
            </a:extLst>
          </p:cNvPr>
          <p:cNvSpPr>
            <a:spLocks noGrp="1"/>
          </p:cNvSpPr>
          <p:nvPr>
            <p:ph type="title"/>
          </p:nvPr>
        </p:nvSpPr>
        <p:spPr>
          <a:xfrm>
            <a:off x="463061" y="212726"/>
            <a:ext cx="11265877" cy="865798"/>
          </a:xfrm>
        </p:spPr>
        <p:txBody>
          <a:bodyPr/>
          <a:lstStyle/>
          <a:p>
            <a:r>
              <a:rPr lang="en-GB" b="1" dirty="0"/>
              <a:t>Water </a:t>
            </a:r>
            <a:r>
              <a:rPr lang="en-GB" b="1" dirty="0" smtClean="0"/>
              <a:t>resources: sustainable long-term </a:t>
            </a:r>
            <a:r>
              <a:rPr lang="en-GB" b="1" dirty="0"/>
              <a:t>planning </a:t>
            </a:r>
          </a:p>
        </p:txBody>
      </p:sp>
      <p:sp>
        <p:nvSpPr>
          <p:cNvPr id="3" name="Content Placeholder 2">
            <a:extLst>
              <a:ext uri="{FF2B5EF4-FFF2-40B4-BE49-F238E27FC236}">
                <a16:creationId xmlns="" xmlns:a16="http://schemas.microsoft.com/office/drawing/2014/main" id="{6CDFA110-C5E6-4995-B8BE-CD4FA7511670}"/>
              </a:ext>
            </a:extLst>
          </p:cNvPr>
          <p:cNvSpPr>
            <a:spLocks noGrp="1"/>
          </p:cNvSpPr>
          <p:nvPr>
            <p:ph idx="1"/>
          </p:nvPr>
        </p:nvSpPr>
        <p:spPr>
          <a:xfrm>
            <a:off x="463061" y="2397645"/>
            <a:ext cx="10515600" cy="3788248"/>
          </a:xfrm>
        </p:spPr>
        <p:txBody>
          <a:bodyPr>
            <a:normAutofit/>
          </a:bodyPr>
          <a:lstStyle/>
          <a:p>
            <a:pPr marL="0" indent="0">
              <a:buNone/>
            </a:pPr>
            <a:r>
              <a:rPr lang="en-GB" sz="2000" dirty="0" smtClean="0"/>
              <a:t>Create a plan that uses </a:t>
            </a:r>
            <a:r>
              <a:rPr lang="en-GB" sz="2000" dirty="0"/>
              <a:t>the following </a:t>
            </a:r>
            <a:r>
              <a:rPr lang="en-GB" sz="2000" dirty="0" smtClean="0"/>
              <a:t>terms: </a:t>
            </a:r>
            <a:endParaRPr lang="en-GB" sz="2000" dirty="0"/>
          </a:p>
          <a:p>
            <a:pPr marL="0" indent="0" algn="ctr">
              <a:buNone/>
            </a:pPr>
            <a:endParaRPr lang="en-GB" sz="2200" b="1" dirty="0" smtClean="0"/>
          </a:p>
          <a:p>
            <a:pPr marL="0" indent="0" algn="ctr">
              <a:buNone/>
            </a:pPr>
            <a:endParaRPr lang="en-GB" sz="2200" b="1" dirty="0"/>
          </a:p>
          <a:p>
            <a:pPr marL="0" indent="0" algn="ctr">
              <a:buNone/>
            </a:pPr>
            <a:r>
              <a:rPr lang="en-GB" sz="2200" b="1" dirty="0" smtClean="0"/>
              <a:t> </a:t>
            </a:r>
            <a:endParaRPr lang="en-GB" sz="2200" b="1" dirty="0"/>
          </a:p>
          <a:p>
            <a:pPr marL="0" indent="0" algn="ctr">
              <a:buNone/>
            </a:pPr>
            <a:r>
              <a:rPr lang="en-GB" sz="2200" b="1" dirty="0" smtClean="0"/>
              <a:t> </a:t>
            </a:r>
            <a:endParaRPr lang="en-GB" sz="2200" b="1" dirty="0"/>
          </a:p>
          <a:p>
            <a:pPr marL="0" indent="0" algn="ctr">
              <a:buNone/>
            </a:pPr>
            <a:r>
              <a:rPr lang="en-GB" sz="2200" b="1" dirty="0" smtClean="0"/>
              <a:t> </a:t>
            </a:r>
            <a:endParaRPr lang="en-GB" sz="2200" b="1" dirty="0"/>
          </a:p>
          <a:p>
            <a:pPr marL="0" indent="0" algn="ctr">
              <a:buNone/>
            </a:pPr>
            <a:r>
              <a:rPr lang="en-GB" sz="2200" b="1" dirty="0" smtClean="0"/>
              <a:t> </a:t>
            </a:r>
            <a:endParaRPr lang="en-GB" sz="2200" b="1" dirty="0"/>
          </a:p>
        </p:txBody>
      </p:sp>
      <p:sp>
        <p:nvSpPr>
          <p:cNvPr id="4" name="TextBox 3"/>
          <p:cNvSpPr txBox="1"/>
          <p:nvPr/>
        </p:nvSpPr>
        <p:spPr>
          <a:xfrm>
            <a:off x="343877" y="1230253"/>
            <a:ext cx="11179908" cy="1015663"/>
          </a:xfrm>
          <a:prstGeom prst="rect">
            <a:avLst/>
          </a:prstGeom>
          <a:noFill/>
        </p:spPr>
        <p:txBody>
          <a:bodyPr wrap="square" rtlCol="0">
            <a:spAutoFit/>
          </a:bodyPr>
          <a:lstStyle/>
          <a:p>
            <a:r>
              <a:rPr lang="en-GB" sz="2000" dirty="0"/>
              <a:t>Present a plan for sustainable water management in the River </a:t>
            </a:r>
            <a:r>
              <a:rPr lang="en-GB" sz="2000" dirty="0" smtClean="0"/>
              <a:t>Chess </a:t>
            </a:r>
            <a:r>
              <a:rPr lang="en-GB" sz="2000" dirty="0"/>
              <a:t>catchment which meets the </a:t>
            </a:r>
            <a:r>
              <a:rPr lang="en-GB" sz="2000" dirty="0" smtClean="0"/>
              <a:t>needs</a:t>
            </a:r>
          </a:p>
          <a:p>
            <a:r>
              <a:rPr lang="en-GB" sz="2000" dirty="0" smtClean="0"/>
              <a:t> </a:t>
            </a:r>
            <a:r>
              <a:rPr lang="en-GB" sz="2000" dirty="0"/>
              <a:t>of the present whilst safeguarding the needs of the future </a:t>
            </a:r>
          </a:p>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3840867952"/>
              </p:ext>
            </p:extLst>
          </p:nvPr>
        </p:nvGraphicFramePr>
        <p:xfrm>
          <a:off x="1656861" y="2971751"/>
          <a:ext cx="8128000" cy="3017520"/>
        </p:xfrm>
        <a:graphic>
          <a:graphicData uri="http://schemas.openxmlformats.org/drawingml/2006/table">
            <a:tbl>
              <a:tblPr firstRow="1" bandRow="1">
                <a:tableStyleId>{2D5ABB26-0587-4C30-8999-92F81FD0307C}</a:tableStyleId>
              </a:tblPr>
              <a:tblGrid>
                <a:gridCol w="2032000"/>
                <a:gridCol w="2032000"/>
                <a:gridCol w="2032000"/>
                <a:gridCol w="2032000"/>
              </a:tblGrid>
              <a:tr h="740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t>Risk </a:t>
                      </a:r>
                    </a:p>
                    <a:p>
                      <a:pPr algn="ctr"/>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t>River health </a:t>
                      </a:r>
                    </a:p>
                    <a:p>
                      <a:pPr algn="ctr"/>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t>Climate change </a:t>
                      </a:r>
                    </a:p>
                    <a:p>
                      <a:pPr algn="ctr"/>
                      <a:endParaRPr lang="en-GB" dirty="0"/>
                    </a:p>
                  </a:txBody>
                  <a:tcPr>
                    <a:solidFill>
                      <a:schemeClr val="accent1">
                        <a:lumMod val="20000"/>
                        <a:lumOff val="80000"/>
                      </a:schemeClr>
                    </a:solidFill>
                  </a:tcPr>
                </a:tc>
                <a:tc>
                  <a:txBody>
                    <a:bodyPr/>
                    <a:lstStyle/>
                    <a:p>
                      <a:pPr algn="ctr"/>
                      <a:endParaRPr lang="en-US" dirty="0" smtClean="0"/>
                    </a:p>
                    <a:p>
                      <a:pPr algn="ctr"/>
                      <a:r>
                        <a:rPr lang="en-US" dirty="0" smtClean="0"/>
                        <a:t>Water</a:t>
                      </a:r>
                      <a:r>
                        <a:rPr lang="en-US" baseline="0" dirty="0" smtClean="0"/>
                        <a:t> level</a:t>
                      </a:r>
                      <a:endParaRPr lang="en-GB" dirty="0"/>
                    </a:p>
                  </a:txBody>
                  <a:tcPr>
                    <a:solidFill>
                      <a:schemeClr val="accent1">
                        <a:lumMod val="20000"/>
                        <a:lumOff val="80000"/>
                      </a:schemeClr>
                    </a:solidFill>
                  </a:tcPr>
                </a:tc>
              </a:tr>
              <a:tr h="1057540">
                <a:tc>
                  <a:txBody>
                    <a:bodyPr/>
                    <a:lstStyle/>
                    <a:p>
                      <a:pPr algn="ctr"/>
                      <a:endParaRPr lang="en-GB" sz="1800" dirty="0" smtClean="0"/>
                    </a:p>
                    <a:p>
                      <a:pPr algn="ctr"/>
                      <a:r>
                        <a:rPr lang="en-GB" sz="1800" dirty="0" smtClean="0"/>
                        <a:t>Mitigation</a:t>
                      </a:r>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t>Standard of living and quality of life </a:t>
                      </a:r>
                    </a:p>
                    <a:p>
                      <a:pPr algn="ctr"/>
                      <a:endParaRPr lang="en-GB" dirty="0"/>
                    </a:p>
                  </a:txBody>
                  <a:tcPr>
                    <a:solidFill>
                      <a:schemeClr val="accent1">
                        <a:lumMod val="20000"/>
                        <a:lumOff val="80000"/>
                      </a:schemeClr>
                    </a:solidFill>
                  </a:tcPr>
                </a:tc>
                <a:tc>
                  <a:txBody>
                    <a:bodyPr/>
                    <a:lstStyle/>
                    <a:p>
                      <a:pPr algn="ctr"/>
                      <a:endParaRPr lang="en-GB" sz="1800" dirty="0" smtClean="0"/>
                    </a:p>
                    <a:p>
                      <a:pPr algn="ctr"/>
                      <a:r>
                        <a:rPr lang="en-GB" sz="1800" dirty="0" smtClean="0"/>
                        <a:t>Sustainability</a:t>
                      </a:r>
                      <a:endParaRPr lang="en-GB" dirty="0"/>
                    </a:p>
                  </a:txBody>
                  <a:tcPr>
                    <a:solidFill>
                      <a:schemeClr val="accent1">
                        <a:lumMod val="20000"/>
                        <a:lumOff val="80000"/>
                      </a:schemeClr>
                    </a:solidFill>
                  </a:tcPr>
                </a:tc>
                <a:tc>
                  <a:txBody>
                    <a:bodyPr/>
                    <a:lstStyle/>
                    <a:p>
                      <a:pPr algn="ctr"/>
                      <a:endParaRPr lang="en-US" dirty="0" smtClean="0"/>
                    </a:p>
                    <a:p>
                      <a:pPr algn="ctr"/>
                      <a:r>
                        <a:rPr lang="en-US" dirty="0" smtClean="0"/>
                        <a:t>Water shortage</a:t>
                      </a:r>
                      <a:endParaRPr lang="en-GB" dirty="0"/>
                    </a:p>
                  </a:txBody>
                  <a:tcPr>
                    <a:solidFill>
                      <a:schemeClr val="accent1">
                        <a:lumMod val="20000"/>
                        <a:lumOff val="80000"/>
                      </a:schemeClr>
                    </a:solidFill>
                  </a:tcPr>
                </a:tc>
              </a:tr>
              <a:tr h="740278">
                <a:tc>
                  <a:txBody>
                    <a:bodyPr/>
                    <a:lstStyle/>
                    <a:p>
                      <a:pPr algn="ctr"/>
                      <a:endParaRPr lang="en-GB" sz="1800" dirty="0" smtClean="0"/>
                    </a:p>
                    <a:p>
                      <a:pPr algn="ctr"/>
                      <a:r>
                        <a:rPr lang="en-GB" sz="1800" dirty="0" smtClean="0"/>
                        <a:t>Adaptation</a:t>
                      </a:r>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t>Population growth </a:t>
                      </a:r>
                    </a:p>
                    <a:p>
                      <a:pPr algn="ctr"/>
                      <a:endParaRPr lang="en-GB" dirty="0"/>
                    </a:p>
                  </a:txBody>
                  <a:tcPr>
                    <a:solidFill>
                      <a:schemeClr val="accent1">
                        <a:lumMod val="20000"/>
                        <a:lumOff val="80000"/>
                      </a:schemeClr>
                    </a:solidFill>
                  </a:tcPr>
                </a:tc>
                <a:tc>
                  <a:txBody>
                    <a:bodyPr/>
                    <a:lstStyle/>
                    <a:p>
                      <a:pPr algn="ctr"/>
                      <a:endParaRPr lang="en-GB" sz="1800" dirty="0" smtClean="0"/>
                    </a:p>
                    <a:p>
                      <a:pPr algn="ctr"/>
                      <a:r>
                        <a:rPr lang="en-GB" sz="1800" dirty="0" smtClean="0"/>
                        <a:t>Resilience</a:t>
                      </a:r>
                      <a:endParaRPr lang="en-GB" dirty="0"/>
                    </a:p>
                  </a:txBody>
                  <a:tcPr>
                    <a:solidFill>
                      <a:schemeClr val="accent1">
                        <a:lumMod val="20000"/>
                        <a:lumOff val="80000"/>
                      </a:schemeClr>
                    </a:solidFill>
                  </a:tcPr>
                </a:tc>
                <a:tc>
                  <a:txBody>
                    <a:bodyPr/>
                    <a:lstStyle/>
                    <a:p>
                      <a:pPr algn="ctr"/>
                      <a:endParaRPr lang="en-US" dirty="0" smtClean="0"/>
                    </a:p>
                    <a:p>
                      <a:pPr algn="ctr"/>
                      <a:r>
                        <a:rPr lang="en-US" dirty="0" smtClean="0"/>
                        <a:t>River Health</a:t>
                      </a:r>
                      <a:endParaRPr lang="en-GB"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08114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6F91411-7744-4E83-ABA7-5A997B612D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6162" y="323708"/>
            <a:ext cx="11041038" cy="6210583"/>
          </a:xfrm>
          <a:prstGeom prst="rect">
            <a:avLst/>
          </a:prstGeom>
        </p:spPr>
      </p:pic>
    </p:spTree>
    <p:extLst>
      <p:ext uri="{BB962C8B-B14F-4D97-AF65-F5344CB8AC3E}">
        <p14:creationId xmlns:p14="http://schemas.microsoft.com/office/powerpoint/2010/main" val="363330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459023-7CAA-4360-BCFF-84F58624E27D}"/>
              </a:ext>
            </a:extLst>
          </p:cNvPr>
          <p:cNvSpPr>
            <a:spLocks noGrp="1"/>
          </p:cNvSpPr>
          <p:nvPr>
            <p:ph type="title"/>
          </p:nvPr>
        </p:nvSpPr>
        <p:spPr>
          <a:xfrm>
            <a:off x="838200" y="252413"/>
            <a:ext cx="10827774" cy="625475"/>
          </a:xfrm>
        </p:spPr>
        <p:txBody>
          <a:bodyPr>
            <a:normAutofit fontScale="90000"/>
          </a:bodyPr>
          <a:lstStyle/>
          <a:p>
            <a:pPr algn="ctr"/>
            <a:r>
              <a:rPr lang="en-GB" dirty="0" smtClean="0"/>
              <a:t>The hydrological </a:t>
            </a:r>
            <a:r>
              <a:rPr lang="en-GB" dirty="0"/>
              <a:t>cycle in chalk drainage basins</a:t>
            </a:r>
            <a:endParaRPr lang="en-GB" sz="2000" dirty="0"/>
          </a:p>
        </p:txBody>
      </p:sp>
      <p:pic>
        <p:nvPicPr>
          <p:cNvPr id="2050" name="Picture 2" descr="Water Cycle Infographic">
            <a:extLst>
              <a:ext uri="{FF2B5EF4-FFF2-40B4-BE49-F238E27FC236}">
                <a16:creationId xmlns="" xmlns:a16="http://schemas.microsoft.com/office/drawing/2014/main" id="{A1214600-18A1-4D5D-9726-BAF67F6175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00278" y="1054236"/>
            <a:ext cx="7365790" cy="4721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986464"/>
            <a:ext cx="11469189" cy="646331"/>
          </a:xfrm>
          <a:prstGeom prst="rect">
            <a:avLst/>
          </a:prstGeom>
          <a:noFill/>
        </p:spPr>
        <p:txBody>
          <a:bodyPr wrap="square" rtlCol="0">
            <a:spAutoFit/>
          </a:bodyPr>
          <a:lstStyle/>
          <a:p>
            <a:pPr algn="ctr"/>
            <a:r>
              <a:rPr lang="en-US" dirty="0" smtClean="0"/>
              <a:t>This image is from Affinity Water website: </a:t>
            </a:r>
            <a:r>
              <a:rPr lang="en-GB" dirty="0" smtClean="0">
                <a:hlinkClick r:id="rId4"/>
              </a:rPr>
              <a:t>https</a:t>
            </a:r>
            <a:r>
              <a:rPr lang="en-GB" dirty="0">
                <a:hlinkClick r:id="rId4"/>
              </a:rPr>
              <a:t>://www.affinitywater.co.uk/water-cycle.aspx</a:t>
            </a:r>
            <a:endParaRPr lang="en-US" dirty="0"/>
          </a:p>
          <a:p>
            <a:pPr algn="ctr"/>
            <a:endParaRPr lang="en-GB" dirty="0"/>
          </a:p>
        </p:txBody>
      </p:sp>
    </p:spTree>
    <p:extLst>
      <p:ext uri="{BB962C8B-B14F-4D97-AF65-F5344CB8AC3E}">
        <p14:creationId xmlns:p14="http://schemas.microsoft.com/office/powerpoint/2010/main" val="2512739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FE04CD8-6D6A-4923-A7D2-CB5981B5D6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982"/>
            <a:ext cx="10595071" cy="6861982"/>
          </a:xfrm>
          <a:prstGeom prst="rect">
            <a:avLst/>
          </a:prstGeom>
        </p:spPr>
      </p:pic>
    </p:spTree>
    <p:extLst>
      <p:ext uri="{BB962C8B-B14F-4D97-AF65-F5344CB8AC3E}">
        <p14:creationId xmlns:p14="http://schemas.microsoft.com/office/powerpoint/2010/main" val="1772766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547A90-589B-423A-BFFA-8347B8BAAF70}"/>
              </a:ext>
            </a:extLst>
          </p:cNvPr>
          <p:cNvSpPr>
            <a:spLocks noGrp="1"/>
          </p:cNvSpPr>
          <p:nvPr>
            <p:ph type="title"/>
          </p:nvPr>
        </p:nvSpPr>
        <p:spPr>
          <a:xfrm>
            <a:off x="838200" y="319404"/>
            <a:ext cx="10515600" cy="827067"/>
          </a:xfrm>
        </p:spPr>
        <p:txBody>
          <a:bodyPr/>
          <a:lstStyle/>
          <a:p>
            <a:pPr algn="ctr"/>
            <a:r>
              <a:rPr lang="en-GB" b="1" dirty="0" smtClean="0"/>
              <a:t>River flows in </a:t>
            </a:r>
            <a:r>
              <a:rPr lang="en-GB" b="1" dirty="0"/>
              <a:t>the </a:t>
            </a:r>
            <a:r>
              <a:rPr lang="en-GB" b="1" dirty="0" smtClean="0"/>
              <a:t>Chilterns</a:t>
            </a:r>
            <a:endParaRPr lang="en-GB" b="1" dirty="0"/>
          </a:p>
        </p:txBody>
      </p:sp>
      <p:sp>
        <p:nvSpPr>
          <p:cNvPr id="3" name="Content Placeholder 2">
            <a:extLst>
              <a:ext uri="{FF2B5EF4-FFF2-40B4-BE49-F238E27FC236}">
                <a16:creationId xmlns="" xmlns:a16="http://schemas.microsoft.com/office/drawing/2014/main" id="{147F9A69-24A9-4671-813A-DBE61A62E48A}"/>
              </a:ext>
            </a:extLst>
          </p:cNvPr>
          <p:cNvSpPr>
            <a:spLocks noGrp="1"/>
          </p:cNvSpPr>
          <p:nvPr>
            <p:ph idx="1"/>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1102" y="1354236"/>
            <a:ext cx="5837733" cy="51601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1931366"/>
            <a:ext cx="3029373" cy="3134162"/>
          </a:xfrm>
          <a:prstGeom prst="rect">
            <a:avLst/>
          </a:prstGeom>
        </p:spPr>
      </p:pic>
      <p:sp>
        <p:nvSpPr>
          <p:cNvPr id="8" name="Rectangle 7"/>
          <p:cNvSpPr/>
          <p:nvPr/>
        </p:nvSpPr>
        <p:spPr>
          <a:xfrm>
            <a:off x="780325" y="5283380"/>
            <a:ext cx="3723190" cy="646331"/>
          </a:xfrm>
          <a:prstGeom prst="rect">
            <a:avLst/>
          </a:prstGeom>
        </p:spPr>
        <p:txBody>
          <a:bodyPr wrap="square">
            <a:spAutoFit/>
          </a:bodyPr>
          <a:lstStyle/>
          <a:p>
            <a:r>
              <a:rPr lang="en-GB" dirty="0">
                <a:hlinkClick r:id="rId5"/>
              </a:rPr>
              <a:t>https://www.chilternsaonb.org/explore-enjoy/getting-here.html</a:t>
            </a:r>
            <a:endParaRPr lang="en-GB" dirty="0"/>
          </a:p>
        </p:txBody>
      </p:sp>
    </p:spTree>
    <p:extLst>
      <p:ext uri="{BB962C8B-B14F-4D97-AF65-F5344CB8AC3E}">
        <p14:creationId xmlns:p14="http://schemas.microsoft.com/office/powerpoint/2010/main" val="771221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F5E78E50-E829-4017-B1E5-A69B24D4BC91}"/>
              </a:ext>
            </a:extLst>
          </p:cNvPr>
          <p:cNvGraphicFramePr>
            <a:graphicFrameLocks noGrp="1" noChangeAspect="1"/>
          </p:cNvGraphicFramePr>
          <p:nvPr>
            <p:ph idx="4294967295"/>
            <p:extLst>
              <p:ext uri="{D42A27DB-BD31-4B8C-83A1-F6EECF244321}">
                <p14:modId xmlns:p14="http://schemas.microsoft.com/office/powerpoint/2010/main" val="1210335049"/>
              </p:ext>
            </p:extLst>
          </p:nvPr>
        </p:nvGraphicFramePr>
        <p:xfrm>
          <a:off x="956604" y="0"/>
          <a:ext cx="9706706" cy="6961299"/>
        </p:xfrm>
        <a:graphic>
          <a:graphicData uri="http://schemas.openxmlformats.org/presentationml/2006/ole">
            <mc:AlternateContent xmlns:mc="http://schemas.openxmlformats.org/markup-compatibility/2006">
              <mc:Choice xmlns:v="urn:schemas-microsoft-com:vml" Requires="v">
                <p:oleObj spid="_x0000_s1068" name="Acrobat Document" r:id="rId4" imgW="16602059" imgH="11906017" progId="AcroExch.Document.DC">
                  <p:embed/>
                </p:oleObj>
              </mc:Choice>
              <mc:Fallback>
                <p:oleObj name="Acrobat Document" r:id="rId4" imgW="16602059" imgH="11906017" progId="AcroExch.Document.DC">
                  <p:embed/>
                  <p:pic>
                    <p:nvPicPr>
                      <p:cNvPr id="0" name=""/>
                      <p:cNvPicPr/>
                      <p:nvPr/>
                    </p:nvPicPr>
                    <p:blipFill>
                      <a:blip r:embed="rId5"/>
                      <a:stretch>
                        <a:fillRect/>
                      </a:stretch>
                    </p:blipFill>
                    <p:spPr>
                      <a:xfrm>
                        <a:off x="956604" y="0"/>
                        <a:ext cx="9706706" cy="6961299"/>
                      </a:xfrm>
                      <a:prstGeom prst="rect">
                        <a:avLst/>
                      </a:prstGeom>
                    </p:spPr>
                  </p:pic>
                </p:oleObj>
              </mc:Fallback>
            </mc:AlternateContent>
          </a:graphicData>
        </a:graphic>
      </p:graphicFrame>
    </p:spTree>
    <p:extLst>
      <p:ext uri="{BB962C8B-B14F-4D97-AF65-F5344CB8AC3E}">
        <p14:creationId xmlns:p14="http://schemas.microsoft.com/office/powerpoint/2010/main" val="3193935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580CFE-A9B7-4A03-9307-B15C369ADB77}"/>
              </a:ext>
            </a:extLst>
          </p:cNvPr>
          <p:cNvSpPr>
            <a:spLocks noGrp="1"/>
          </p:cNvSpPr>
          <p:nvPr>
            <p:ph type="title"/>
          </p:nvPr>
        </p:nvSpPr>
        <p:spPr>
          <a:xfrm>
            <a:off x="838200" y="365125"/>
            <a:ext cx="10515600" cy="1325563"/>
          </a:xfrm>
        </p:spPr>
        <p:txBody>
          <a:bodyPr>
            <a:normAutofit/>
          </a:bodyPr>
          <a:lstStyle/>
          <a:p>
            <a:r>
              <a:rPr lang="en-GB" dirty="0"/>
              <a:t/>
            </a:r>
            <a:br>
              <a:rPr lang="en-GB" dirty="0"/>
            </a:br>
            <a:endParaRPr lang="en-GB" dirty="0"/>
          </a:p>
        </p:txBody>
      </p:sp>
      <p:sp>
        <p:nvSpPr>
          <p:cNvPr id="3" name="Content Placeholder 2">
            <a:extLst>
              <a:ext uri="{FF2B5EF4-FFF2-40B4-BE49-F238E27FC236}">
                <a16:creationId xmlns="" xmlns:a16="http://schemas.microsoft.com/office/drawing/2014/main" id="{11C9CEE8-A187-4F9C-B131-877C899E6A6B}"/>
              </a:ext>
            </a:extLst>
          </p:cNvPr>
          <p:cNvSpPr>
            <a:spLocks noGrp="1"/>
          </p:cNvSpPr>
          <p:nvPr>
            <p:ph idx="1"/>
          </p:nvPr>
        </p:nvSpPr>
        <p:spPr>
          <a:xfrm>
            <a:off x="838200" y="1825625"/>
            <a:ext cx="10515600" cy="4351338"/>
          </a:xfrm>
        </p:spPr>
        <p:txBody>
          <a:bodyPr/>
          <a:lstStyle/>
          <a:p>
            <a:endParaRPr lang="en-GB" dirty="0"/>
          </a:p>
          <a:p>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2192" y="4860500"/>
            <a:ext cx="3307582" cy="1710965"/>
          </a:xfrm>
          <a:prstGeom prst="rect">
            <a:avLst/>
          </a:prstGeom>
        </p:spPr>
      </p:pic>
      <p:sp>
        <p:nvSpPr>
          <p:cNvPr id="6" name="Down Arrow 5"/>
          <p:cNvSpPr/>
          <p:nvPr/>
        </p:nvSpPr>
        <p:spPr>
          <a:xfrm rot="1172205">
            <a:off x="9224070" y="4481786"/>
            <a:ext cx="234194" cy="757427"/>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660760" y="3243121"/>
            <a:ext cx="2096655" cy="1477328"/>
          </a:xfrm>
          <a:prstGeom prst="rect">
            <a:avLst/>
          </a:prstGeom>
          <a:noFill/>
        </p:spPr>
        <p:txBody>
          <a:bodyPr wrap="square" rtlCol="0">
            <a:spAutoFit/>
          </a:bodyPr>
          <a:lstStyle/>
          <a:p>
            <a:r>
              <a:rPr lang="en-GB" dirty="0" smtClean="0"/>
              <a:t>On </a:t>
            </a:r>
            <a:r>
              <a:rPr lang="en-GB" dirty="0" err="1" smtClean="0"/>
              <a:t>Googlemaps</a:t>
            </a:r>
            <a:r>
              <a:rPr lang="en-GB" dirty="0" smtClean="0"/>
              <a:t> the date slider bar lets you compare the view over the past 10 years  </a:t>
            </a:r>
            <a:endParaRPr lang="en-GB"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687" y="384537"/>
            <a:ext cx="6430063" cy="5792426"/>
          </a:xfrm>
          <a:prstGeom prst="rect">
            <a:avLst/>
          </a:prstGeom>
        </p:spPr>
      </p:pic>
    </p:spTree>
    <p:extLst>
      <p:ext uri="{BB962C8B-B14F-4D97-AF65-F5344CB8AC3E}">
        <p14:creationId xmlns:p14="http://schemas.microsoft.com/office/powerpoint/2010/main" val="192469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30270D-4065-41F1-AFF2-C1CC9AE48EA7}"/>
              </a:ext>
            </a:extLst>
          </p:cNvPr>
          <p:cNvSpPr>
            <a:spLocks noGrp="1"/>
          </p:cNvSpPr>
          <p:nvPr>
            <p:ph type="title"/>
          </p:nvPr>
        </p:nvSpPr>
        <p:spPr>
          <a:xfrm>
            <a:off x="838200" y="365125"/>
            <a:ext cx="10515600" cy="841375"/>
          </a:xfrm>
        </p:spPr>
        <p:txBody>
          <a:bodyPr/>
          <a:lstStyle/>
          <a:p>
            <a:pPr algn="ctr"/>
            <a:r>
              <a:rPr lang="en-GB" b="1" dirty="0"/>
              <a:t>The chalk aquatic ecosystem </a:t>
            </a:r>
          </a:p>
        </p:txBody>
      </p:sp>
      <p:pic>
        <p:nvPicPr>
          <p:cNvPr id="1026" name="Picture 2" descr="https://www.qmul.ac.uk/chesswatch/media/chesswatch/Chess-at-Latimer-(credit-Allen-Beechey).jpg">
            <a:extLst>
              <a:ext uri="{FF2B5EF4-FFF2-40B4-BE49-F238E27FC236}">
                <a16:creationId xmlns="" xmlns:a16="http://schemas.microsoft.com/office/drawing/2014/main" id="{D419CBCD-59FB-47F4-B935-1BD48DC4A328}"/>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1480968"/>
            <a:ext cx="7724633" cy="51527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E8AD83C0-BFEC-4D22-86A6-FB75C1C4C62C}"/>
              </a:ext>
            </a:extLst>
          </p:cNvPr>
          <p:cNvSpPr txBox="1"/>
          <p:nvPr/>
        </p:nvSpPr>
        <p:spPr>
          <a:xfrm>
            <a:off x="8873888" y="1902925"/>
            <a:ext cx="2934269" cy="4308872"/>
          </a:xfrm>
          <a:prstGeom prst="rect">
            <a:avLst/>
          </a:prstGeom>
          <a:noFill/>
        </p:spPr>
        <p:txBody>
          <a:bodyPr wrap="square" rtlCol="0">
            <a:spAutoFit/>
          </a:bodyPr>
          <a:lstStyle/>
          <a:p>
            <a:pPr algn="ctr"/>
            <a:r>
              <a:rPr lang="en-GB" sz="2000" dirty="0"/>
              <a:t>What do we look for in an aquatic ecosystem?</a:t>
            </a:r>
          </a:p>
          <a:p>
            <a:pPr algn="ctr"/>
            <a:endParaRPr lang="en-GB" sz="2000" dirty="0"/>
          </a:p>
          <a:p>
            <a:pPr algn="ctr"/>
            <a:r>
              <a:rPr lang="en-GB" sz="2000" dirty="0"/>
              <a:t>Animals </a:t>
            </a:r>
          </a:p>
          <a:p>
            <a:pPr algn="ctr"/>
            <a:r>
              <a:rPr lang="en-GB" sz="2000" dirty="0"/>
              <a:t>Fish </a:t>
            </a:r>
          </a:p>
          <a:p>
            <a:pPr algn="ctr"/>
            <a:r>
              <a:rPr lang="en-GB" sz="2000" dirty="0"/>
              <a:t>Insects </a:t>
            </a:r>
          </a:p>
          <a:p>
            <a:pPr algn="ctr"/>
            <a:r>
              <a:rPr lang="en-GB" sz="2000" dirty="0"/>
              <a:t>Plants </a:t>
            </a:r>
          </a:p>
          <a:p>
            <a:pPr algn="ctr"/>
            <a:endParaRPr lang="en-GB" sz="2000" dirty="0"/>
          </a:p>
          <a:p>
            <a:pPr algn="ctr"/>
            <a:r>
              <a:rPr lang="en-GB" sz="2000" dirty="0"/>
              <a:t>How does each element link and interact as a system?</a:t>
            </a:r>
          </a:p>
          <a:p>
            <a:endParaRPr lang="en-GB" dirty="0"/>
          </a:p>
          <a:p>
            <a:endParaRPr lang="en-GB" dirty="0"/>
          </a:p>
          <a:p>
            <a:r>
              <a:rPr lang="en-GB" dirty="0"/>
              <a:t>   </a:t>
            </a:r>
          </a:p>
        </p:txBody>
      </p:sp>
    </p:spTree>
    <p:extLst>
      <p:ext uri="{BB962C8B-B14F-4D97-AF65-F5344CB8AC3E}">
        <p14:creationId xmlns:p14="http://schemas.microsoft.com/office/powerpoint/2010/main" val="367602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8391D2-9B2D-4690-867F-360F8B5CA3D2}"/>
              </a:ext>
            </a:extLst>
          </p:cNvPr>
          <p:cNvSpPr>
            <a:spLocks noGrp="1"/>
          </p:cNvSpPr>
          <p:nvPr>
            <p:ph type="title"/>
          </p:nvPr>
        </p:nvSpPr>
        <p:spPr/>
        <p:txBody>
          <a:bodyPr/>
          <a:lstStyle/>
          <a:p>
            <a:pPr algn="ctr"/>
            <a:r>
              <a:rPr lang="en-GB" b="1" dirty="0"/>
              <a:t>How do these species indicate river health? </a:t>
            </a:r>
            <a:r>
              <a:rPr lang="en-GB" dirty="0" smtClean="0"/>
              <a:t/>
            </a:r>
            <a:br>
              <a:rPr lang="en-GB" dirty="0" smtClean="0"/>
            </a:br>
            <a:r>
              <a:rPr lang="en-GB" sz="1800" b="1" dirty="0" smtClean="0"/>
              <a:t>Which is the odd one out? </a:t>
            </a:r>
            <a:endParaRPr lang="en-GB" sz="1800" b="1" dirty="0"/>
          </a:p>
        </p:txBody>
      </p:sp>
      <p:pic>
        <p:nvPicPr>
          <p:cNvPr id="8" name="Content Placeholder 7" descr="A close up of a fish&#10;&#10;Description automatically generated">
            <a:extLst>
              <a:ext uri="{FF2B5EF4-FFF2-40B4-BE49-F238E27FC236}">
                <a16:creationId xmlns="" xmlns:a16="http://schemas.microsoft.com/office/drawing/2014/main" id="{A2CA5492-3E89-4FB0-B300-EB30DA71ECB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2008980"/>
            <a:ext cx="3916908" cy="1527485"/>
          </a:xfrm>
        </p:spPr>
      </p:pic>
      <p:pic>
        <p:nvPicPr>
          <p:cNvPr id="10" name="Picture 9" descr="A rodent looking at the camera&#10;&#10;Description automatically generated">
            <a:extLst>
              <a:ext uri="{FF2B5EF4-FFF2-40B4-BE49-F238E27FC236}">
                <a16:creationId xmlns="" xmlns:a16="http://schemas.microsoft.com/office/drawing/2014/main" id="{CE6C1FBF-F7C0-4C56-AD72-BC366FE23D0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8200" y="3879376"/>
            <a:ext cx="3916908" cy="2494128"/>
          </a:xfrm>
          <a:prstGeom prst="rect">
            <a:avLst/>
          </a:prstGeom>
        </p:spPr>
      </p:pic>
      <p:pic>
        <p:nvPicPr>
          <p:cNvPr id="12" name="Picture 11" descr="A group of green plants&#10;&#10;Description automatically generated">
            <a:extLst>
              <a:ext uri="{FF2B5EF4-FFF2-40B4-BE49-F238E27FC236}">
                <a16:creationId xmlns="" xmlns:a16="http://schemas.microsoft.com/office/drawing/2014/main" id="{1F36605C-747A-432E-8000-F6748F8EE7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49178" y="1688951"/>
            <a:ext cx="3439730" cy="4684554"/>
          </a:xfrm>
          <a:prstGeom prst="rect">
            <a:avLst/>
          </a:prstGeom>
        </p:spPr>
      </p:pic>
      <p:pic>
        <p:nvPicPr>
          <p:cNvPr id="14" name="Picture 13" descr="A close up of a leaf&#10;&#10;Description automatically generated">
            <a:extLst>
              <a:ext uri="{FF2B5EF4-FFF2-40B4-BE49-F238E27FC236}">
                <a16:creationId xmlns="" xmlns:a16="http://schemas.microsoft.com/office/drawing/2014/main" id="{92F6EF1D-8A97-40F6-A76E-16C352F286E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782978" y="1688951"/>
            <a:ext cx="2345139" cy="4684554"/>
          </a:xfrm>
          <a:prstGeom prst="rect">
            <a:avLst/>
          </a:prstGeom>
        </p:spPr>
      </p:pic>
    </p:spTree>
    <p:extLst>
      <p:ext uri="{BB962C8B-B14F-4D97-AF65-F5344CB8AC3E}">
        <p14:creationId xmlns:p14="http://schemas.microsoft.com/office/powerpoint/2010/main" val="266694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44531</TotalTime>
  <Words>1445</Words>
  <Application>Microsoft Office PowerPoint</Application>
  <PresentationFormat>Widescreen</PresentationFormat>
  <Paragraphs>177</Paragraphs>
  <Slides>16</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Calibri Light</vt:lpstr>
      <vt:lpstr>Office Theme</vt:lpstr>
      <vt:lpstr>Acrobat Document</vt:lpstr>
      <vt:lpstr> ChessWatch: Classroom resources   </vt:lpstr>
      <vt:lpstr>PowerPoint Presentation</vt:lpstr>
      <vt:lpstr>The hydrological cycle in chalk drainage basins</vt:lpstr>
      <vt:lpstr>PowerPoint Presentation</vt:lpstr>
      <vt:lpstr>River flows in the Chilterns</vt:lpstr>
      <vt:lpstr>PowerPoint Presentation</vt:lpstr>
      <vt:lpstr> </vt:lpstr>
      <vt:lpstr>The chalk aquatic ecosystem </vt:lpstr>
      <vt:lpstr>How do these species indicate river health?  Which is the odd one out? </vt:lpstr>
      <vt:lpstr>How do we measure the health of a river?  </vt:lpstr>
      <vt:lpstr>PowerPoint Presentation</vt:lpstr>
      <vt:lpstr>Water quality requirements to support a healthy population of brown trout</vt:lpstr>
      <vt:lpstr>Human disruption to the drainage basin </vt:lpstr>
      <vt:lpstr>Factors changing water supply and demand</vt:lpstr>
      <vt:lpstr>Thames Water Rainfall 2016/7 – 2018/9</vt:lpstr>
      <vt:lpstr>Water resources: sustainable long-term planning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River Chess project</dc:title>
  <dc:creator>Kate Amis</dc:creator>
  <cp:lastModifiedBy>Kate Heppell</cp:lastModifiedBy>
  <cp:revision>98</cp:revision>
  <cp:lastPrinted>2019-08-20T08:11:56Z</cp:lastPrinted>
  <dcterms:created xsi:type="dcterms:W3CDTF">2019-07-15T14:20:46Z</dcterms:created>
  <dcterms:modified xsi:type="dcterms:W3CDTF">2019-09-09T18:34:44Z</dcterms:modified>
</cp:coreProperties>
</file>